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4" r:id="rId8"/>
    <p:sldId id="265" r:id="rId9"/>
    <p:sldId id="269" r:id="rId10"/>
    <p:sldId id="270" r:id="rId11"/>
    <p:sldId id="273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863" y="2545359"/>
            <a:ext cx="5936743" cy="408425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619" y="121714"/>
            <a:ext cx="868069" cy="936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152" y="983775"/>
            <a:ext cx="7315695" cy="203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20906" y="3597273"/>
            <a:ext cx="770218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455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455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B455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67873" cy="126449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81649" y="121714"/>
            <a:ext cx="1176867" cy="9310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217" y="125776"/>
            <a:ext cx="5361564" cy="148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B455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308" y="1241742"/>
            <a:ext cx="7905115" cy="288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387" y="983775"/>
            <a:ext cx="6982459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400" b="0" i="0" dirty="0" smtClean="0">
                <a:solidFill>
                  <a:srgbClr val="1F1F1F"/>
                </a:solidFill>
                <a:effectLst/>
                <a:latin typeface="Google Sans"/>
              </a:rPr>
              <a:t>Оптимизация мониторинга подготовки обучающихся к ГИА</a:t>
            </a:r>
            <a:endParaRPr sz="44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906" y="3597273"/>
            <a:ext cx="4500245" cy="124027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340"/>
              </a:spcBef>
            </a:pPr>
            <a:r>
              <a:rPr lang="ru-RU" sz="2400" spc="-2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Борисова </a:t>
            </a:r>
            <a:r>
              <a:rPr lang="ru-RU" sz="2400" spc="-25" dirty="0" err="1" smtClean="0">
                <a:solidFill>
                  <a:srgbClr val="3B4555"/>
                </a:solidFill>
                <a:latin typeface="Microsoft Sans Serif"/>
                <a:cs typeface="Microsoft Sans Serif"/>
              </a:rPr>
              <a:t>Линара</a:t>
            </a:r>
            <a:r>
              <a:rPr lang="ru-RU" sz="2400" spc="-2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 err="1" smtClean="0">
                <a:solidFill>
                  <a:srgbClr val="3B4555"/>
                </a:solidFill>
                <a:latin typeface="Microsoft Sans Serif"/>
                <a:cs typeface="Microsoft Sans Serif"/>
              </a:rPr>
              <a:t>Василовна</a:t>
            </a:r>
            <a:r>
              <a:rPr lang="ru-RU" sz="2400" spc="-2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, з</a:t>
            </a:r>
            <a:r>
              <a:rPr sz="2400" spc="-25" dirty="0" err="1" smtClean="0">
                <a:solidFill>
                  <a:srgbClr val="3B4555"/>
                </a:solidFill>
                <a:latin typeface="Microsoft Sans Serif"/>
                <a:cs typeface="Microsoft Sans Serif"/>
              </a:rPr>
              <a:t>аместитель</a:t>
            </a:r>
            <a:r>
              <a:rPr sz="2400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B4555"/>
                </a:solidFill>
                <a:latin typeface="Microsoft Sans Serif"/>
                <a:cs typeface="Microsoft Sans Serif"/>
              </a:rPr>
              <a:t>директора</a:t>
            </a:r>
            <a:r>
              <a:rPr sz="2400" spc="10" dirty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err="1">
                <a:solidFill>
                  <a:srgbClr val="3B4555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ВР </a:t>
            </a:r>
            <a:r>
              <a:rPr sz="2400" spc="-62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М</a:t>
            </a:r>
            <a:r>
              <a:rPr lang="ru-RU" sz="2400" spc="-3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Б</a:t>
            </a:r>
            <a:r>
              <a:rPr sz="2400" spc="-3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ОУ</a:t>
            </a:r>
            <a:r>
              <a:rPr sz="2400" spc="-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 smtClean="0">
                <a:solidFill>
                  <a:srgbClr val="3B4555"/>
                </a:solidFill>
                <a:latin typeface="Lucida Sans Unicode"/>
                <a:cs typeface="Lucida Sans Unicode"/>
              </a:rPr>
              <a:t>«</a:t>
            </a:r>
            <a:r>
              <a:rPr lang="ru-RU" sz="2400" spc="-20" dirty="0">
                <a:solidFill>
                  <a:srgbClr val="3B4555"/>
                </a:solidFill>
                <a:latin typeface="Microsoft Sans Serif"/>
                <a:cs typeface="Microsoft Sans Serif"/>
              </a:rPr>
              <a:t>О</a:t>
            </a:r>
            <a:r>
              <a:rPr sz="2400" spc="-20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ОШ</a:t>
            </a:r>
            <a:r>
              <a:rPr sz="2400" spc="-5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 </a:t>
            </a:r>
            <a:r>
              <a:rPr sz="2400" dirty="0" smtClean="0">
                <a:solidFill>
                  <a:srgbClr val="3B4555"/>
                </a:solidFill>
                <a:latin typeface="Microsoft Sans Serif"/>
                <a:cs typeface="Microsoft Sans Serif"/>
              </a:rPr>
              <a:t>№</a:t>
            </a:r>
            <a:r>
              <a:rPr lang="ru-RU" sz="2400" dirty="0" smtClean="0">
                <a:solidFill>
                  <a:srgbClr val="3B4555"/>
                </a:solidFill>
                <a:latin typeface="Lucida Sans Unicode"/>
                <a:cs typeface="Lucida Sans Unicode"/>
              </a:rPr>
              <a:t>28</a:t>
            </a:r>
            <a:r>
              <a:rPr sz="2400" dirty="0" smtClean="0">
                <a:solidFill>
                  <a:srgbClr val="3B4555"/>
                </a:solidFill>
                <a:latin typeface="Lucida Sans Unicode"/>
                <a:cs typeface="Lucida Sans Unicode"/>
              </a:rPr>
              <a:t>»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535" y="287151"/>
            <a:ext cx="37579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Результаты</a:t>
            </a:r>
            <a:r>
              <a:rPr spc="-105" dirty="0"/>
              <a:t> </a:t>
            </a:r>
            <a:r>
              <a:rPr spc="-40" dirty="0"/>
              <a:t>проекта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83211"/>
              </p:ext>
            </p:extLst>
          </p:nvPr>
        </p:nvGraphicFramePr>
        <p:xfrm>
          <a:off x="191618" y="1506587"/>
          <a:ext cx="8748395" cy="4869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5" dirty="0">
                          <a:solidFill>
                            <a:srgbClr val="224B4F"/>
                          </a:solidFill>
                          <a:latin typeface="Arial"/>
                          <a:cs typeface="Arial"/>
                        </a:rPr>
                        <a:t>БЫЛО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25" dirty="0">
                          <a:solidFill>
                            <a:srgbClr val="224B4F"/>
                          </a:solidFill>
                          <a:latin typeface="Arial"/>
                          <a:cs typeface="Arial"/>
                        </a:rPr>
                        <a:t>СТАЛО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4">
                <a:tc>
                  <a:txBody>
                    <a:bodyPr/>
                    <a:lstStyle/>
                    <a:p>
                      <a:pPr marL="85725" marR="2901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Время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формирование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сводного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отчета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результатам </a:t>
                      </a:r>
                      <a:r>
                        <a:rPr sz="1400" spc="-36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мониторинга готовности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обучающихся </a:t>
                      </a:r>
                      <a:r>
                        <a:rPr sz="1400" spc="-9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8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smtClean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ГИА</a:t>
                      </a:r>
                      <a:r>
                        <a:rPr sz="1400" spc="-30" dirty="0" smtClean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smtClean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350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мин</a:t>
                      </a:r>
                      <a:r>
                        <a:rPr sz="1350" spc="209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-193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мин.,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350" spc="7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мах</a:t>
                      </a:r>
                      <a:r>
                        <a:rPr sz="1350" spc="217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36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430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мин.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350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мин</a:t>
                      </a:r>
                      <a:r>
                        <a:rPr sz="1350" spc="202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-183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мин.,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Т</a:t>
                      </a:r>
                      <a:r>
                        <a:rPr sz="1350" spc="7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мах</a:t>
                      </a:r>
                      <a:r>
                        <a:rPr sz="1350" spc="209" baseline="-339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36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255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мин.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49">
                <a:tc>
                  <a:txBody>
                    <a:bodyPr/>
                    <a:lstStyle/>
                    <a:p>
                      <a:pPr marL="85725" marR="7143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Формирование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отчетов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учителями-предметниками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35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бумажной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виде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470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Каждый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учитель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предметник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заносит </a:t>
                      </a:r>
                      <a:r>
                        <a:rPr sz="1400" spc="-35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электронную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таблицу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4">
                <a:tc>
                  <a:txBody>
                    <a:bodyPr/>
                    <a:lstStyle/>
                    <a:p>
                      <a:pPr marL="85725" marR="11652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Каждый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учитель-предметник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сдавал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«Папку»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36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результатами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295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4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формирования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отчета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директор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смотрел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результаты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таблице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общего </a:t>
                      </a:r>
                      <a:r>
                        <a:rPr sz="1400" spc="-36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доступа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49">
                <a:tc>
                  <a:txBody>
                    <a:bodyPr/>
                    <a:lstStyle/>
                    <a:p>
                      <a:pPr marL="85725" marR="6445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Заместитель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директора</a:t>
                      </a:r>
                      <a:r>
                        <a:rPr sz="1400" spc="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просматривал</a:t>
                      </a:r>
                      <a:r>
                        <a:rPr sz="1400" spc="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каждую</a:t>
                      </a:r>
                      <a:r>
                        <a:rPr sz="1400" spc="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папку, </a:t>
                      </a:r>
                      <a:r>
                        <a:rPr sz="1400" spc="-35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формировал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сводный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отчет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мониторингу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Сократились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бумагу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Уходило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много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бумаги</a:t>
                      </a:r>
                      <a:r>
                        <a:rPr sz="1400" spc="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данный</a:t>
                      </a:r>
                      <a:r>
                        <a:rPr sz="1400" spc="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процесс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715645" algn="just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Сократилось время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получение </a:t>
                      </a:r>
                      <a:r>
                        <a:rPr sz="1400" spc="-36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сводного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анализа по </a:t>
                      </a: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результатам </a:t>
                      </a:r>
                      <a:r>
                        <a:rPr sz="1400" spc="-36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мониторинга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4">
                <a:tc>
                  <a:txBody>
                    <a:bodyPr/>
                    <a:lstStyle/>
                    <a:p>
                      <a:pPr marL="85725" marR="636270" algn="just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Каждый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участник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процесса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тратил </a:t>
                      </a:r>
                      <a:r>
                        <a:rPr sz="1400" spc="-2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много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времени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spc="-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формирование </a:t>
                      </a:r>
                      <a:r>
                        <a:rPr sz="1400" spc="-3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папок </a:t>
                      </a:r>
                      <a:r>
                        <a:rPr sz="140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3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результатами,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формирование </a:t>
                      </a:r>
                      <a:r>
                        <a:rPr sz="1400" spc="-36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отчетов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749">
                <a:tc>
                  <a:txBody>
                    <a:bodyPr/>
                    <a:lstStyle/>
                    <a:p>
                      <a:pPr marL="85725" marR="3016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Отсутствовала</a:t>
                      </a:r>
                      <a:r>
                        <a:rPr sz="1400" spc="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единая</a:t>
                      </a:r>
                      <a:r>
                        <a:rPr sz="1400" spc="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форма</a:t>
                      </a:r>
                      <a:r>
                        <a:rPr sz="1400" spc="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отчетности</a:t>
                      </a:r>
                      <a:r>
                        <a:rPr sz="1400" spc="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20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результатам </a:t>
                      </a:r>
                      <a:r>
                        <a:rPr sz="1400" spc="-35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224B4F"/>
                          </a:solidFill>
                          <a:latin typeface="Microsoft Sans Serif"/>
                          <a:cs typeface="Microsoft Sans Serif"/>
                        </a:rPr>
                        <a:t>мониторинга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6455" y="125776"/>
            <a:ext cx="3856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Результаты</a:t>
            </a:r>
            <a:r>
              <a:rPr spc="-100" dirty="0"/>
              <a:t> </a:t>
            </a:r>
            <a:r>
              <a:rPr spc="-65" dirty="0"/>
              <a:t>проекта</a:t>
            </a:r>
            <a:r>
              <a:rPr spc="-65" dirty="0">
                <a:latin typeface="Lucida Sans Unicode"/>
                <a:cs typeface="Lucida Sans Unicode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175" y="1356007"/>
            <a:ext cx="772096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marR="33655" indent="-424180" algn="just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36880" algn="l"/>
              </a:tabLst>
            </a:pPr>
            <a:r>
              <a:rPr sz="2000" spc="15" dirty="0">
                <a:latin typeface="Tahoma"/>
                <a:cs typeface="Tahoma"/>
              </a:rPr>
              <a:t>Оптимизация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нагрузки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учителей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предметников,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заместителя </a:t>
            </a:r>
            <a:r>
              <a:rPr sz="2000" spc="-61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директора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по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УВР;</a:t>
            </a:r>
            <a:endParaRPr sz="2000" dirty="0">
              <a:latin typeface="Tahoma"/>
              <a:cs typeface="Tahoma"/>
            </a:endParaRPr>
          </a:p>
          <a:p>
            <a:pPr marL="436245" marR="5080" indent="-424180" algn="just">
              <a:lnSpc>
                <a:spcPct val="150000"/>
              </a:lnSpc>
              <a:spcBef>
                <a:spcPts val="1440"/>
              </a:spcBef>
              <a:buAutoNum type="arabicPeriod"/>
              <a:tabLst>
                <a:tab pos="436880" algn="l"/>
              </a:tabLst>
            </a:pPr>
            <a:r>
              <a:rPr sz="2000" spc="30" dirty="0">
                <a:latin typeface="Tahoma"/>
                <a:cs typeface="Tahoma"/>
              </a:rPr>
              <a:t>Снижение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временных</a:t>
            </a:r>
            <a:r>
              <a:rPr sz="2000" spc="30" dirty="0">
                <a:latin typeface="Tahoma"/>
                <a:cs typeface="Tahoma"/>
              </a:rPr>
              <a:t> затрат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движение</a:t>
            </a:r>
            <a:r>
              <a:rPr sz="2000" spc="15" dirty="0">
                <a:latin typeface="Tahoma"/>
                <a:cs typeface="Tahoma"/>
              </a:rPr>
              <a:t> информации, 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формированию</a:t>
            </a:r>
            <a:r>
              <a:rPr sz="2000" spc="7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отчетов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по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результатам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мониторинга </a:t>
            </a:r>
            <a:r>
              <a:rPr sz="2000" spc="15" dirty="0">
                <a:latin typeface="Tahoma"/>
                <a:cs typeface="Tahoma"/>
              </a:rPr>
              <a:t> готовности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обучающихся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к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45" dirty="0" smtClean="0">
                <a:latin typeface="Tahoma"/>
                <a:cs typeface="Tahoma"/>
              </a:rPr>
              <a:t>ГИА</a:t>
            </a:r>
            <a:r>
              <a:rPr sz="2000" spc="25" dirty="0" smtClean="0">
                <a:latin typeface="Tahoma"/>
                <a:cs typeface="Tahoma"/>
              </a:rPr>
              <a:t>;</a:t>
            </a:r>
            <a:endParaRPr sz="2000" dirty="0">
              <a:latin typeface="Tahoma"/>
              <a:cs typeface="Tahoma"/>
            </a:endParaRPr>
          </a:p>
          <a:p>
            <a:pPr marL="440690" marR="220345" indent="-355600" algn="just">
              <a:lnSpc>
                <a:spcPct val="150000"/>
              </a:lnSpc>
              <a:spcBef>
                <a:spcPts val="384"/>
              </a:spcBef>
              <a:buFont typeface="Tahoma"/>
              <a:buAutoNum type="arabicPeriod"/>
              <a:tabLst>
                <a:tab pos="501015" algn="l"/>
              </a:tabLst>
            </a:pPr>
            <a:r>
              <a:rPr dirty="0"/>
              <a:t>	</a:t>
            </a:r>
            <a:r>
              <a:rPr sz="2000" spc="45" dirty="0">
                <a:latin typeface="Tahoma"/>
                <a:cs typeface="Tahoma"/>
              </a:rPr>
              <a:t>Своевременное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предоставление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отчетности,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снижение 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риска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перепроизводства;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ahoma"/>
              <a:buAutoNum type="arabicPeriod"/>
            </a:pPr>
            <a:endParaRPr sz="1850" dirty="0">
              <a:latin typeface="Tahoma"/>
              <a:cs typeface="Tahoma"/>
            </a:endParaRPr>
          </a:p>
          <a:p>
            <a:pPr marL="436245" indent="-424180">
              <a:lnSpc>
                <a:spcPct val="100000"/>
              </a:lnSpc>
              <a:buAutoNum type="arabicPeriod"/>
              <a:tabLst>
                <a:tab pos="436245" algn="l"/>
                <a:tab pos="436880" algn="l"/>
              </a:tabLst>
            </a:pPr>
            <a:r>
              <a:rPr sz="2000" spc="30" dirty="0">
                <a:latin typeface="Tahoma"/>
                <a:cs typeface="Tahoma"/>
              </a:rPr>
              <a:t>Снижение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материально-технических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расходов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931" y="0"/>
            <a:ext cx="5764530" cy="150622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98425" algn="ctr">
              <a:lnSpc>
                <a:spcPct val="100000"/>
              </a:lnSpc>
              <a:spcBef>
                <a:spcPts val="1165"/>
              </a:spcBef>
            </a:pPr>
            <a:r>
              <a:rPr spc="-25" dirty="0"/>
              <a:t>Паспорт</a:t>
            </a:r>
            <a:r>
              <a:rPr spc="-45" dirty="0"/>
              <a:t> </a:t>
            </a:r>
            <a:r>
              <a:rPr spc="-40" dirty="0"/>
              <a:t>проекта</a:t>
            </a:r>
          </a:p>
          <a:p>
            <a:pPr marL="12700" marR="5080" algn="ctr">
              <a:lnSpc>
                <a:spcPct val="106700"/>
              </a:lnSpc>
              <a:spcBef>
                <a:spcPts val="605"/>
              </a:spcBef>
            </a:pPr>
            <a:r>
              <a:rPr sz="2400" spc="-30" dirty="0">
                <a:latin typeface="Lucida Sans Unicode"/>
                <a:cs typeface="Lucida Sans Unicode"/>
              </a:rPr>
              <a:t>«</a:t>
            </a:r>
            <a:r>
              <a:rPr sz="2400" spc="-30" dirty="0"/>
              <a:t>Опитимизация</a:t>
            </a:r>
            <a:r>
              <a:rPr sz="2400" spc="10" dirty="0"/>
              <a:t> </a:t>
            </a:r>
            <a:r>
              <a:rPr sz="2400" spc="-25" dirty="0"/>
              <a:t>мониторинга</a:t>
            </a:r>
            <a:r>
              <a:rPr sz="2400" spc="-5" dirty="0"/>
              <a:t> </a:t>
            </a:r>
            <a:r>
              <a:rPr sz="2400" spc="-50" dirty="0"/>
              <a:t>подготовки </a:t>
            </a:r>
            <a:r>
              <a:rPr sz="2400" spc="-625" dirty="0"/>
              <a:t> </a:t>
            </a:r>
            <a:r>
              <a:rPr sz="2400" spc="-10" dirty="0"/>
              <a:t>о</a:t>
            </a:r>
            <a:r>
              <a:rPr sz="2400" spc="-60" dirty="0"/>
              <a:t>б</a:t>
            </a:r>
            <a:r>
              <a:rPr sz="2400" spc="-5" dirty="0"/>
              <a:t>учающи</a:t>
            </a:r>
            <a:r>
              <a:rPr sz="2400" spc="-35" dirty="0"/>
              <a:t>х</a:t>
            </a:r>
            <a:r>
              <a:rPr sz="2400" spc="-5" dirty="0"/>
              <a:t>ся</a:t>
            </a:r>
            <a:r>
              <a:rPr sz="2400" spc="-20" dirty="0"/>
              <a:t> </a:t>
            </a:r>
            <a:r>
              <a:rPr sz="2400" spc="-150" dirty="0"/>
              <a:t>к</a:t>
            </a:r>
            <a:r>
              <a:rPr sz="2400" spc="-15" dirty="0"/>
              <a:t> </a:t>
            </a:r>
            <a:r>
              <a:rPr sz="2400" spc="-30" dirty="0" smtClean="0"/>
              <a:t>ГИ</a:t>
            </a:r>
            <a:r>
              <a:rPr sz="2400" spc="-25" dirty="0" smtClean="0"/>
              <a:t>А</a:t>
            </a:r>
            <a:r>
              <a:rPr sz="2400" spc="-360" dirty="0" smtClean="0">
                <a:latin typeface="Lucida Sans Unicode"/>
                <a:cs typeface="Lucida Sans Unicode"/>
              </a:rPr>
              <a:t>»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145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7" y="-4948"/>
            <a:ext cx="9150596" cy="6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8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571" y="197784"/>
            <a:ext cx="6837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Карта</a:t>
            </a:r>
            <a:r>
              <a:rPr spc="-20" dirty="0"/>
              <a:t> </a:t>
            </a:r>
            <a:r>
              <a:rPr spc="-50" dirty="0"/>
              <a:t>текущего</a:t>
            </a:r>
            <a:r>
              <a:rPr spc="-25" dirty="0"/>
              <a:t> </a:t>
            </a:r>
            <a:r>
              <a:rPr spc="-10" dirty="0"/>
              <a:t>состояния</a:t>
            </a:r>
            <a:r>
              <a:rPr spc="-20" dirty="0"/>
              <a:t> процесса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692" y="4497139"/>
            <a:ext cx="530225" cy="386080"/>
            <a:chOff x="89692" y="4497139"/>
            <a:chExt cx="530225" cy="386080"/>
          </a:xfrm>
        </p:grpSpPr>
        <p:sp>
          <p:nvSpPr>
            <p:cNvPr id="4" name="object 4"/>
            <p:cNvSpPr/>
            <p:nvPr/>
          </p:nvSpPr>
          <p:spPr>
            <a:xfrm>
              <a:off x="102392" y="4509839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504824" y="360362"/>
                  </a:moveTo>
                  <a:lnTo>
                    <a:pt x="0" y="360362"/>
                  </a:lnTo>
                  <a:lnTo>
                    <a:pt x="0" y="0"/>
                  </a:lnTo>
                  <a:lnTo>
                    <a:pt x="504824" y="0"/>
                  </a:lnTo>
                  <a:lnTo>
                    <a:pt x="504824" y="360362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392" y="4509839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0" y="0"/>
                  </a:moveTo>
                  <a:lnTo>
                    <a:pt x="504824" y="0"/>
                  </a:lnTo>
                  <a:lnTo>
                    <a:pt x="504824" y="360362"/>
                  </a:lnTo>
                  <a:lnTo>
                    <a:pt x="0" y="36036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1006" y="4535588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46502" y="3045369"/>
            <a:ext cx="530225" cy="386080"/>
            <a:chOff x="6346502" y="3045369"/>
            <a:chExt cx="530225" cy="386080"/>
          </a:xfrm>
        </p:grpSpPr>
        <p:sp>
          <p:nvSpPr>
            <p:cNvPr id="8" name="object 8"/>
            <p:cNvSpPr/>
            <p:nvPr/>
          </p:nvSpPr>
          <p:spPr>
            <a:xfrm>
              <a:off x="6359202" y="3058069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504824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4824" y="0"/>
                  </a:lnTo>
                  <a:lnTo>
                    <a:pt x="504824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59202" y="3058069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0" y="0"/>
                  </a:moveTo>
                  <a:lnTo>
                    <a:pt x="504824" y="0"/>
                  </a:lnTo>
                  <a:lnTo>
                    <a:pt x="504824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67817" y="3083819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691" y="3045369"/>
            <a:ext cx="530225" cy="386080"/>
            <a:chOff x="89691" y="3045369"/>
            <a:chExt cx="530225" cy="386080"/>
          </a:xfrm>
        </p:grpSpPr>
        <p:sp>
          <p:nvSpPr>
            <p:cNvPr id="12" name="object 12"/>
            <p:cNvSpPr/>
            <p:nvPr/>
          </p:nvSpPr>
          <p:spPr>
            <a:xfrm>
              <a:off x="102391" y="3327712"/>
              <a:ext cx="504825" cy="90805"/>
            </a:xfrm>
            <a:custGeom>
              <a:avLst/>
              <a:gdLst/>
              <a:ahLst/>
              <a:cxnLst/>
              <a:rect l="l" t="t" r="r" b="b"/>
              <a:pathLst>
                <a:path w="504825" h="90804">
                  <a:moveTo>
                    <a:pt x="0" y="90718"/>
                  </a:moveTo>
                  <a:lnTo>
                    <a:pt x="504824" y="90718"/>
                  </a:lnTo>
                  <a:lnTo>
                    <a:pt x="504824" y="0"/>
                  </a:lnTo>
                  <a:lnTo>
                    <a:pt x="0" y="0"/>
                  </a:lnTo>
                  <a:lnTo>
                    <a:pt x="0" y="90718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391" y="3058069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0" y="0"/>
                  </a:moveTo>
                  <a:lnTo>
                    <a:pt x="504824" y="0"/>
                  </a:lnTo>
                  <a:lnTo>
                    <a:pt x="504824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091" y="3063277"/>
            <a:ext cx="479425" cy="259715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705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50936" y="1444587"/>
            <a:ext cx="528955" cy="386080"/>
            <a:chOff x="6050936" y="1444587"/>
            <a:chExt cx="528955" cy="386080"/>
          </a:xfrm>
        </p:grpSpPr>
        <p:sp>
          <p:nvSpPr>
            <p:cNvPr id="16" name="object 16"/>
            <p:cNvSpPr/>
            <p:nvPr/>
          </p:nvSpPr>
          <p:spPr>
            <a:xfrm>
              <a:off x="6063636" y="1457287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503237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3237" y="0"/>
                  </a:lnTo>
                  <a:lnTo>
                    <a:pt x="503237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63636" y="1457287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0" y="0"/>
                  </a:moveTo>
                  <a:lnTo>
                    <a:pt x="503237" y="0"/>
                  </a:lnTo>
                  <a:lnTo>
                    <a:pt x="503237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171456" y="1483036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46525" y="1444587"/>
            <a:ext cx="528955" cy="386080"/>
            <a:chOff x="3946525" y="1444587"/>
            <a:chExt cx="528955" cy="386080"/>
          </a:xfrm>
        </p:grpSpPr>
        <p:sp>
          <p:nvSpPr>
            <p:cNvPr id="20" name="object 20"/>
            <p:cNvSpPr/>
            <p:nvPr/>
          </p:nvSpPr>
          <p:spPr>
            <a:xfrm>
              <a:off x="3959225" y="1457287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503236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3236" y="0"/>
                  </a:lnTo>
                  <a:lnTo>
                    <a:pt x="503236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9225" y="1457287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0" y="0"/>
                  </a:moveTo>
                  <a:lnTo>
                    <a:pt x="503236" y="0"/>
                  </a:lnTo>
                  <a:lnTo>
                    <a:pt x="503236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67044" y="1483036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5250" y="1471365"/>
            <a:ext cx="530225" cy="386080"/>
            <a:chOff x="95250" y="1471365"/>
            <a:chExt cx="530225" cy="386080"/>
          </a:xfrm>
        </p:grpSpPr>
        <p:sp>
          <p:nvSpPr>
            <p:cNvPr id="24" name="object 24"/>
            <p:cNvSpPr/>
            <p:nvPr/>
          </p:nvSpPr>
          <p:spPr>
            <a:xfrm>
              <a:off x="107950" y="1484065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80">
                  <a:moveTo>
                    <a:pt x="504824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4824" y="0"/>
                  </a:lnTo>
                  <a:lnTo>
                    <a:pt x="504824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950" y="1484065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80">
                  <a:moveTo>
                    <a:pt x="0" y="0"/>
                  </a:moveTo>
                  <a:lnTo>
                    <a:pt x="504824" y="0"/>
                  </a:lnTo>
                  <a:lnTo>
                    <a:pt x="504824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9263" y="1509814"/>
            <a:ext cx="27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36763" y="3037877"/>
            <a:ext cx="530225" cy="386080"/>
            <a:chOff x="2036763" y="3037877"/>
            <a:chExt cx="530225" cy="386080"/>
          </a:xfrm>
        </p:grpSpPr>
        <p:sp>
          <p:nvSpPr>
            <p:cNvPr id="28" name="object 28"/>
            <p:cNvSpPr/>
            <p:nvPr/>
          </p:nvSpPr>
          <p:spPr>
            <a:xfrm>
              <a:off x="2049462" y="3050577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504825" y="0"/>
                  </a:moveTo>
                  <a:lnTo>
                    <a:pt x="0" y="0"/>
                  </a:lnTo>
                  <a:lnTo>
                    <a:pt x="0" y="277139"/>
                  </a:lnTo>
                  <a:lnTo>
                    <a:pt x="0" y="360362"/>
                  </a:lnTo>
                  <a:lnTo>
                    <a:pt x="504825" y="360362"/>
                  </a:lnTo>
                  <a:lnTo>
                    <a:pt x="504825" y="277139"/>
                  </a:lnTo>
                  <a:lnTo>
                    <a:pt x="50482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49463" y="3050577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0" y="0"/>
                  </a:moveTo>
                  <a:lnTo>
                    <a:pt x="504824" y="0"/>
                  </a:lnTo>
                  <a:lnTo>
                    <a:pt x="504824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70776" y="3076326"/>
            <a:ext cx="27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marR="4445"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42111" y="1444949"/>
            <a:ext cx="528955" cy="386080"/>
            <a:chOff x="1842111" y="1444949"/>
            <a:chExt cx="528955" cy="386080"/>
          </a:xfrm>
        </p:grpSpPr>
        <p:sp>
          <p:nvSpPr>
            <p:cNvPr id="32" name="object 32"/>
            <p:cNvSpPr/>
            <p:nvPr/>
          </p:nvSpPr>
          <p:spPr>
            <a:xfrm>
              <a:off x="1854811" y="1457649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5" h="360680">
                  <a:moveTo>
                    <a:pt x="503237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3237" y="0"/>
                  </a:lnTo>
                  <a:lnTo>
                    <a:pt x="503237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54811" y="1457649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5" h="360680">
                  <a:moveTo>
                    <a:pt x="0" y="0"/>
                  </a:moveTo>
                  <a:lnTo>
                    <a:pt x="503237" y="0"/>
                  </a:lnTo>
                  <a:lnTo>
                    <a:pt x="503237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962631" y="1483397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934850" y="2327489"/>
            <a:ext cx="6642734" cy="305435"/>
            <a:chOff x="1934850" y="2327489"/>
            <a:chExt cx="6642734" cy="305435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850" y="2327489"/>
              <a:ext cx="378450" cy="3054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612" y="2349251"/>
              <a:ext cx="288924" cy="2158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979612" y="2349251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2412" y="2327489"/>
              <a:ext cx="376863" cy="3054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175" y="2349251"/>
              <a:ext cx="287337" cy="21589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67175" y="2349251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4"/>
                  </a:moveTo>
                  <a:lnTo>
                    <a:pt x="179387" y="53974"/>
                  </a:lnTo>
                  <a:lnTo>
                    <a:pt x="179387" y="0"/>
                  </a:lnTo>
                  <a:lnTo>
                    <a:pt x="287337" y="107949"/>
                  </a:lnTo>
                  <a:lnTo>
                    <a:pt x="179387" y="215899"/>
                  </a:lnTo>
                  <a:lnTo>
                    <a:pt x="179387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562" y="2327489"/>
              <a:ext cx="376863" cy="3054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325" y="2349251"/>
              <a:ext cx="287337" cy="21589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156325" y="2349251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4"/>
                  </a:moveTo>
                  <a:lnTo>
                    <a:pt x="179387" y="53974"/>
                  </a:lnTo>
                  <a:lnTo>
                    <a:pt x="179387" y="0"/>
                  </a:lnTo>
                  <a:lnTo>
                    <a:pt x="287337" y="107949"/>
                  </a:lnTo>
                  <a:lnTo>
                    <a:pt x="179387" y="215899"/>
                  </a:lnTo>
                  <a:lnTo>
                    <a:pt x="179387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25" y="2327489"/>
              <a:ext cx="378450" cy="30542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3888" y="2349251"/>
              <a:ext cx="288924" cy="21589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243888" y="2349251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495925" y="4782889"/>
            <a:ext cx="671830" cy="530225"/>
            <a:chOff x="5495925" y="4782889"/>
            <a:chExt cx="671830" cy="530225"/>
          </a:xfrm>
        </p:grpSpPr>
        <p:sp>
          <p:nvSpPr>
            <p:cNvPr id="49" name="object 49"/>
            <p:cNvSpPr/>
            <p:nvPr/>
          </p:nvSpPr>
          <p:spPr>
            <a:xfrm>
              <a:off x="5508625" y="4996935"/>
              <a:ext cx="646430" cy="109220"/>
            </a:xfrm>
            <a:custGeom>
              <a:avLst/>
              <a:gdLst/>
              <a:ahLst/>
              <a:cxnLst/>
              <a:rect l="l" t="t" r="r" b="b"/>
              <a:pathLst>
                <a:path w="646429" h="109220">
                  <a:moveTo>
                    <a:pt x="0" y="0"/>
                  </a:moveTo>
                  <a:lnTo>
                    <a:pt x="646199" y="109199"/>
                  </a:lnTo>
                </a:path>
              </a:pathLst>
            </a:custGeom>
            <a:ln w="19049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08625" y="479558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08625" y="479558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23850" y="5969005"/>
            <a:ext cx="41103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ВПП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время</a:t>
            </a:r>
            <a:r>
              <a:rPr sz="1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протекания</a:t>
            </a:r>
            <a:r>
              <a:rPr sz="12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процесса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1200" b="1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193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мин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.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430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мин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162423" y="3029160"/>
            <a:ext cx="530225" cy="386080"/>
            <a:chOff x="4162423" y="3029160"/>
            <a:chExt cx="530225" cy="386080"/>
          </a:xfrm>
        </p:grpSpPr>
        <p:sp>
          <p:nvSpPr>
            <p:cNvPr id="54" name="object 54"/>
            <p:cNvSpPr/>
            <p:nvPr/>
          </p:nvSpPr>
          <p:spPr>
            <a:xfrm>
              <a:off x="4175123" y="3041860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504824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4824" y="0"/>
                  </a:lnTo>
                  <a:lnTo>
                    <a:pt x="504824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5123" y="3041860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79">
                  <a:moveTo>
                    <a:pt x="0" y="0"/>
                  </a:moveTo>
                  <a:lnTo>
                    <a:pt x="504824" y="0"/>
                  </a:lnTo>
                  <a:lnTo>
                    <a:pt x="504824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283737" y="3067609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765071" y="611410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1596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89206" y="4964634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495925" y="5143251"/>
            <a:ext cx="671830" cy="530225"/>
            <a:chOff x="5495925" y="5143251"/>
            <a:chExt cx="671830" cy="530225"/>
          </a:xfrm>
        </p:grpSpPr>
        <p:sp>
          <p:nvSpPr>
            <p:cNvPr id="60" name="object 60"/>
            <p:cNvSpPr/>
            <p:nvPr/>
          </p:nvSpPr>
          <p:spPr>
            <a:xfrm>
              <a:off x="5508625" y="515595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08625" y="515595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789206" y="5324996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495925" y="5503614"/>
            <a:ext cx="671830" cy="530225"/>
            <a:chOff x="5495925" y="5503614"/>
            <a:chExt cx="671830" cy="530225"/>
          </a:xfrm>
        </p:grpSpPr>
        <p:sp>
          <p:nvSpPr>
            <p:cNvPr id="64" name="object 64"/>
            <p:cNvSpPr/>
            <p:nvPr/>
          </p:nvSpPr>
          <p:spPr>
            <a:xfrm>
              <a:off x="5508625" y="551631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08625" y="551631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789206" y="5685359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495925" y="5863976"/>
            <a:ext cx="671830" cy="530225"/>
            <a:chOff x="5495925" y="5863976"/>
            <a:chExt cx="671830" cy="530225"/>
          </a:xfrm>
        </p:grpSpPr>
        <p:sp>
          <p:nvSpPr>
            <p:cNvPr id="68" name="object 68"/>
            <p:cNvSpPr/>
            <p:nvPr/>
          </p:nvSpPr>
          <p:spPr>
            <a:xfrm>
              <a:off x="5508625" y="587667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08625" y="587667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789206" y="6045721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18343" y="1835311"/>
            <a:ext cx="1771014" cy="979169"/>
            <a:chOff x="218343" y="1835311"/>
            <a:chExt cx="1771014" cy="979169"/>
          </a:xfrm>
        </p:grpSpPr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56" y="1844823"/>
              <a:ext cx="1751849" cy="96009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27856" y="1844823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7856" y="2073423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49" y="365749"/>
                  </a:moveTo>
                  <a:lnTo>
                    <a:pt x="0" y="36574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365749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23106" y="1840073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4">
                  <a:moveTo>
                    <a:pt x="4749" y="0"/>
                  </a:moveTo>
                  <a:lnTo>
                    <a:pt x="4749" y="969599"/>
                  </a:lnTo>
                </a:path>
                <a:path w="1761489" h="969644">
                  <a:moveTo>
                    <a:pt x="1756599" y="0"/>
                  </a:moveTo>
                  <a:lnTo>
                    <a:pt x="1756599" y="969599"/>
                  </a:lnTo>
                </a:path>
                <a:path w="1761489" h="969644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3106" y="2060723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3106" y="2439173"/>
              <a:ext cx="1761489" cy="365760"/>
            </a:xfrm>
            <a:custGeom>
              <a:avLst/>
              <a:gdLst/>
              <a:ahLst/>
              <a:cxnLst/>
              <a:rect l="l" t="t" r="r" b="b"/>
              <a:pathLst>
                <a:path w="1761489" h="365760">
                  <a:moveTo>
                    <a:pt x="0" y="0"/>
                  </a:moveTo>
                  <a:lnTo>
                    <a:pt x="1761349" y="0"/>
                  </a:lnTo>
                </a:path>
                <a:path w="1761489" h="365760">
                  <a:moveTo>
                    <a:pt x="0" y="365749"/>
                  </a:moveTo>
                  <a:lnTo>
                    <a:pt x="1761349" y="365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32618" y="1865652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Microsoft Sans Serif"/>
                <a:cs typeface="Microsoft Sans Serif"/>
              </a:rPr>
              <a:t>директор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2618" y="2094252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267335" indent="-10287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Запрашивает отчет 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подготовке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7856" y="2439173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63550" marR="419100" indent="-38100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dirty="0">
                <a:latin typeface="Microsoft Sans Serif"/>
                <a:cs typeface="Microsoft Sans Serif"/>
              </a:rPr>
              <a:t>тры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ша</a:t>
            </a:r>
            <a:r>
              <a:rPr sz="900" spc="-25" dirty="0">
                <a:latin typeface="Microsoft Sans Serif"/>
                <a:cs typeface="Microsoft Sans Serif"/>
              </a:rPr>
              <a:t>г</a:t>
            </a:r>
            <a:r>
              <a:rPr sz="900" dirty="0">
                <a:latin typeface="Microsoft Sans Serif"/>
                <a:cs typeface="Microsoft Sans Serif"/>
              </a:rPr>
              <a:t>а  3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</a:t>
            </a:r>
            <a:r>
              <a:rPr sz="900" spc="2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078549" y="4798764"/>
            <a:ext cx="2457450" cy="1329055"/>
            <a:chOff x="6078549" y="4798764"/>
            <a:chExt cx="2457450" cy="1329055"/>
          </a:xfrm>
        </p:grpSpPr>
        <p:sp>
          <p:nvSpPr>
            <p:cNvPr id="82" name="object 82"/>
            <p:cNvSpPr/>
            <p:nvPr/>
          </p:nvSpPr>
          <p:spPr>
            <a:xfrm>
              <a:off x="6083300" y="5157190"/>
              <a:ext cx="2447925" cy="964565"/>
            </a:xfrm>
            <a:custGeom>
              <a:avLst/>
              <a:gdLst/>
              <a:ahLst/>
              <a:cxnLst/>
              <a:rect l="l" t="t" r="r" b="b"/>
              <a:pathLst>
                <a:path w="2447925" h="964564">
                  <a:moveTo>
                    <a:pt x="2447925" y="720102"/>
                  </a:moveTo>
                  <a:lnTo>
                    <a:pt x="0" y="720102"/>
                  </a:lnTo>
                  <a:lnTo>
                    <a:pt x="0" y="964031"/>
                  </a:lnTo>
                  <a:lnTo>
                    <a:pt x="2447925" y="964031"/>
                  </a:lnTo>
                  <a:lnTo>
                    <a:pt x="2447925" y="720102"/>
                  </a:lnTo>
                  <a:close/>
                </a:path>
                <a:path w="2447925" h="964564">
                  <a:moveTo>
                    <a:pt x="2447925" y="0"/>
                  </a:moveTo>
                  <a:lnTo>
                    <a:pt x="0" y="0"/>
                  </a:lnTo>
                  <a:lnTo>
                    <a:pt x="0" y="368528"/>
                  </a:lnTo>
                  <a:lnTo>
                    <a:pt x="2447925" y="368528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4F81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78549" y="4805114"/>
              <a:ext cx="2457450" cy="0"/>
            </a:xfrm>
            <a:custGeom>
              <a:avLst/>
              <a:gdLst/>
              <a:ahLst/>
              <a:cxnLst/>
              <a:rect l="l" t="t" r="r" b="b"/>
              <a:pathLst>
                <a:path w="2457450">
                  <a:moveTo>
                    <a:pt x="0" y="0"/>
                  </a:moveTo>
                  <a:lnTo>
                    <a:pt x="2457424" y="0"/>
                  </a:lnTo>
                </a:path>
              </a:pathLst>
            </a:custGeom>
            <a:ln w="12699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78537" y="5150840"/>
              <a:ext cx="2457450" cy="977265"/>
            </a:xfrm>
            <a:custGeom>
              <a:avLst/>
              <a:gdLst/>
              <a:ahLst/>
              <a:cxnLst/>
              <a:rect l="l" t="t" r="r" b="b"/>
              <a:pathLst>
                <a:path w="2457450" h="977264">
                  <a:moveTo>
                    <a:pt x="2457437" y="964031"/>
                  </a:moveTo>
                  <a:lnTo>
                    <a:pt x="0" y="964031"/>
                  </a:lnTo>
                  <a:lnTo>
                    <a:pt x="0" y="976731"/>
                  </a:lnTo>
                  <a:lnTo>
                    <a:pt x="2457437" y="976731"/>
                  </a:lnTo>
                  <a:lnTo>
                    <a:pt x="2457437" y="964031"/>
                  </a:lnTo>
                  <a:close/>
                </a:path>
                <a:path w="2457450" h="977264">
                  <a:moveTo>
                    <a:pt x="245743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457437" y="12700"/>
                  </a:lnTo>
                  <a:lnTo>
                    <a:pt x="245743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2077725" y="2912815"/>
            <a:ext cx="6931659" cy="2673350"/>
            <a:chOff x="2077725" y="2912815"/>
            <a:chExt cx="6931659" cy="2673350"/>
          </a:xfrm>
        </p:grpSpPr>
        <p:pic>
          <p:nvPicPr>
            <p:cNvPr id="86" name="object 8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7725" y="5280239"/>
              <a:ext cx="378450" cy="30542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2487" y="5302001"/>
              <a:ext cx="288924" cy="21589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122487" y="5302001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24525" y="292551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724525" y="292551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142" y="3708903"/>
              <a:ext cx="378450" cy="30542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8904" y="3730665"/>
              <a:ext cx="288924" cy="21589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188904" y="3730665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8312" y="3767352"/>
              <a:ext cx="378450" cy="30542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3075" y="3789115"/>
              <a:ext cx="288924" cy="21589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283075" y="3789115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8900" y="3767352"/>
              <a:ext cx="378450" cy="30542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3662" y="3789115"/>
              <a:ext cx="288925" cy="21589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6443662" y="3789115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5" y="53974"/>
                  </a:lnTo>
                  <a:lnTo>
                    <a:pt x="180975" y="0"/>
                  </a:lnTo>
                  <a:lnTo>
                    <a:pt x="288925" y="107949"/>
                  </a:lnTo>
                  <a:lnTo>
                    <a:pt x="180975" y="215899"/>
                  </a:lnTo>
                  <a:lnTo>
                    <a:pt x="180975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0926" y="3767352"/>
              <a:ext cx="378450" cy="30542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75687" y="3789115"/>
              <a:ext cx="288924" cy="21589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675687" y="3789115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156325" y="4825435"/>
            <a:ext cx="1144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Временны</a:t>
            </a:r>
            <a:r>
              <a:rPr sz="1000" spc="-5" dirty="0">
                <a:latin typeface="Microsoft Sans Serif"/>
                <a:cs typeface="Microsoft Sans Serif"/>
              </a:rPr>
              <a:t>е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</a:t>
            </a:r>
            <a:r>
              <a:rPr sz="1000" spc="-35" dirty="0">
                <a:latin typeface="Microsoft Sans Serif"/>
                <a:cs typeface="Microsoft Sans Serif"/>
              </a:rPr>
              <a:t>о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10" dirty="0">
                <a:latin typeface="Microsoft Sans Serif"/>
                <a:cs typeface="Microsoft Sans Serif"/>
              </a:rPr>
              <a:t>ери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83300" y="5177509"/>
            <a:ext cx="2447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Перепроизводство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56325" y="5546035"/>
            <a:ext cx="636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Ожидание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83300" y="5897609"/>
            <a:ext cx="2447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latin typeface="Microsoft Sans Serif"/>
                <a:cs typeface="Microsoft Sans Serif"/>
              </a:rPr>
              <a:t>М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5" dirty="0">
                <a:latin typeface="Microsoft Sans Serif"/>
                <a:cs typeface="Microsoft Sans Serif"/>
              </a:rPr>
              <a:t>ериальны</a:t>
            </a:r>
            <a:r>
              <a:rPr sz="1000" dirty="0">
                <a:latin typeface="Microsoft Sans Serif"/>
                <a:cs typeface="Microsoft Sans Serif"/>
              </a:rPr>
              <a:t>е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</a:t>
            </a:r>
            <a:r>
              <a:rPr sz="1000" spc="-35" dirty="0">
                <a:latin typeface="Microsoft Sans Serif"/>
                <a:cs typeface="Microsoft Sans Serif"/>
              </a:rPr>
              <a:t>о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10" dirty="0">
                <a:latin typeface="Microsoft Sans Serif"/>
                <a:cs typeface="Microsoft Sans Serif"/>
              </a:rPr>
              <a:t>ери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05105" y="3094559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527050" y="1385640"/>
            <a:ext cx="671830" cy="530225"/>
            <a:chOff x="527050" y="1385640"/>
            <a:chExt cx="671830" cy="530225"/>
          </a:xfrm>
        </p:grpSpPr>
        <p:sp>
          <p:nvSpPr>
            <p:cNvPr id="109" name="object 109"/>
            <p:cNvSpPr/>
            <p:nvPr/>
          </p:nvSpPr>
          <p:spPr>
            <a:xfrm>
              <a:off x="539750" y="1398340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9750" y="1398340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833031" y="1567384"/>
            <a:ext cx="64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2731081" y="4491972"/>
            <a:ext cx="389890" cy="1592580"/>
            <a:chOff x="2731081" y="4491972"/>
            <a:chExt cx="389890" cy="1592580"/>
          </a:xfrm>
        </p:grpSpPr>
        <p:pic>
          <p:nvPicPr>
            <p:cNvPr id="113" name="object 1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1081" y="4491972"/>
              <a:ext cx="389525" cy="159216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1081" y="4508972"/>
              <a:ext cx="288031" cy="1512167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2771081" y="4508972"/>
            <a:ext cx="326390" cy="15125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4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Ы  Х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508625" y="4445578"/>
            <a:ext cx="2154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Условные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обозначения: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2258231" y="1835311"/>
            <a:ext cx="1771014" cy="1116330"/>
            <a:chOff x="2258231" y="1835311"/>
            <a:chExt cx="1771014" cy="1116330"/>
          </a:xfrm>
        </p:grpSpPr>
        <p:pic>
          <p:nvPicPr>
            <p:cNvPr id="118" name="object 1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7744" y="1844823"/>
              <a:ext cx="1751850" cy="1097274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267744" y="1844823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50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50" y="0"/>
                  </a:lnTo>
                  <a:lnTo>
                    <a:pt x="1751850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267744" y="2073423"/>
              <a:ext cx="1751964" cy="502920"/>
            </a:xfrm>
            <a:custGeom>
              <a:avLst/>
              <a:gdLst/>
              <a:ahLst/>
              <a:cxnLst/>
              <a:rect l="l" t="t" r="r" b="b"/>
              <a:pathLst>
                <a:path w="1751964" h="502919">
                  <a:moveTo>
                    <a:pt x="1751850" y="502924"/>
                  </a:moveTo>
                  <a:lnTo>
                    <a:pt x="0" y="502924"/>
                  </a:lnTo>
                  <a:lnTo>
                    <a:pt x="0" y="0"/>
                  </a:lnTo>
                  <a:lnTo>
                    <a:pt x="1751850" y="0"/>
                  </a:lnTo>
                  <a:lnTo>
                    <a:pt x="1751850" y="502924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262994" y="1840073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89" h="1106805">
                  <a:moveTo>
                    <a:pt x="4749" y="0"/>
                  </a:moveTo>
                  <a:lnTo>
                    <a:pt x="4749" y="1106774"/>
                  </a:lnTo>
                </a:path>
                <a:path w="1761489" h="1106805">
                  <a:moveTo>
                    <a:pt x="1756600" y="0"/>
                  </a:moveTo>
                  <a:lnTo>
                    <a:pt x="1756600" y="1106774"/>
                  </a:lnTo>
                </a:path>
                <a:path w="1761489" h="1106805">
                  <a:moveTo>
                    <a:pt x="0" y="4749"/>
                  </a:moveTo>
                  <a:lnTo>
                    <a:pt x="1761350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262994" y="2060723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50" y="0"/>
                  </a:lnTo>
                  <a:lnTo>
                    <a:pt x="1761350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262994" y="2576348"/>
              <a:ext cx="1761489" cy="365760"/>
            </a:xfrm>
            <a:custGeom>
              <a:avLst/>
              <a:gdLst/>
              <a:ahLst/>
              <a:cxnLst/>
              <a:rect l="l" t="t" r="r" b="b"/>
              <a:pathLst>
                <a:path w="1761489" h="365760">
                  <a:moveTo>
                    <a:pt x="0" y="0"/>
                  </a:moveTo>
                  <a:lnTo>
                    <a:pt x="1761350" y="0"/>
                  </a:lnTo>
                </a:path>
                <a:path w="1761489" h="365760">
                  <a:moveTo>
                    <a:pt x="0" y="365749"/>
                  </a:moveTo>
                  <a:lnTo>
                    <a:pt x="1761350" y="365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2272506" y="1865652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Microsoft Sans Serif"/>
                <a:cs typeface="Microsoft Sans Serif"/>
              </a:rPr>
              <a:t>зам.дир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УВР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272506" y="2094252"/>
            <a:ext cx="17424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93980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Запрашивает </a:t>
            </a:r>
            <a:r>
              <a:rPr sz="900" b="1" spc="-15" dirty="0">
                <a:latin typeface="Arial"/>
                <a:cs typeface="Arial"/>
              </a:rPr>
              <a:t>результаты 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подготовке </a:t>
            </a:r>
            <a:r>
              <a:rPr sz="900" b="1" dirty="0">
                <a:latin typeface="Arial"/>
                <a:cs typeface="Arial"/>
              </a:rPr>
              <a:t>к </a:t>
            </a:r>
            <a:r>
              <a:rPr sz="900" b="1" spc="-5" dirty="0">
                <a:latin typeface="Arial"/>
                <a:cs typeface="Arial"/>
              </a:rPr>
              <a:t>ГИА </a:t>
            </a:r>
            <a:r>
              <a:rPr sz="900" b="1" dirty="0">
                <a:latin typeface="Arial"/>
                <a:cs typeface="Arial"/>
              </a:rPr>
              <a:t>у 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педагогов</a:t>
            </a:r>
            <a:endParaRPr sz="9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267743" y="2576348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00050" marR="393700" indent="26034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10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15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4418471" y="1835311"/>
            <a:ext cx="1771014" cy="979169"/>
            <a:chOff x="4418471" y="1835311"/>
            <a:chExt cx="1771014" cy="979169"/>
          </a:xfrm>
        </p:grpSpPr>
        <p:pic>
          <p:nvPicPr>
            <p:cNvPr id="128" name="object 1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983" y="1844823"/>
              <a:ext cx="1751849" cy="96009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427983" y="1844823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7983" y="2073423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49" y="365749"/>
                  </a:moveTo>
                  <a:lnTo>
                    <a:pt x="0" y="36574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365749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3233" y="1840073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4">
                  <a:moveTo>
                    <a:pt x="4749" y="0"/>
                  </a:moveTo>
                  <a:lnTo>
                    <a:pt x="4749" y="969599"/>
                  </a:lnTo>
                </a:path>
                <a:path w="1761489" h="969644">
                  <a:moveTo>
                    <a:pt x="1756599" y="0"/>
                  </a:moveTo>
                  <a:lnTo>
                    <a:pt x="1756599" y="969599"/>
                  </a:lnTo>
                </a:path>
                <a:path w="1761489" h="969644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23234" y="2060723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23233" y="2439173"/>
              <a:ext cx="1761489" cy="365760"/>
            </a:xfrm>
            <a:custGeom>
              <a:avLst/>
              <a:gdLst/>
              <a:ahLst/>
              <a:cxnLst/>
              <a:rect l="l" t="t" r="r" b="b"/>
              <a:pathLst>
                <a:path w="1761489" h="365760">
                  <a:moveTo>
                    <a:pt x="0" y="0"/>
                  </a:moveTo>
                  <a:lnTo>
                    <a:pt x="1761349" y="0"/>
                  </a:lnTo>
                </a:path>
                <a:path w="1761489" h="365760">
                  <a:moveTo>
                    <a:pt x="0" y="365749"/>
                  </a:moveTo>
                  <a:lnTo>
                    <a:pt x="1761349" y="365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4432746" y="1865652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Учителя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-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предметники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432746" y="2094252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202565" indent="1701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Проводят </a:t>
            </a:r>
            <a:r>
              <a:rPr sz="900" b="1" spc="-5" dirty="0">
                <a:latin typeface="Arial"/>
                <a:cs typeface="Arial"/>
              </a:rPr>
              <a:t>анализ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диагностических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работ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427983" y="2439173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36550" marR="330200" indent="89535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150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200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6506703" y="1835311"/>
            <a:ext cx="1771014" cy="1116330"/>
            <a:chOff x="6506703" y="1835311"/>
            <a:chExt cx="1771014" cy="1116330"/>
          </a:xfrm>
        </p:grpSpPr>
        <p:pic>
          <p:nvPicPr>
            <p:cNvPr id="138" name="object 1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16216" y="1844823"/>
              <a:ext cx="1751849" cy="109727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6516216" y="1844823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5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6216" y="2073423"/>
              <a:ext cx="1751964" cy="502920"/>
            </a:xfrm>
            <a:custGeom>
              <a:avLst/>
              <a:gdLst/>
              <a:ahLst/>
              <a:cxnLst/>
              <a:rect l="l" t="t" r="r" b="b"/>
              <a:pathLst>
                <a:path w="1751965" h="502919">
                  <a:moveTo>
                    <a:pt x="1751849" y="502924"/>
                  </a:moveTo>
                  <a:lnTo>
                    <a:pt x="0" y="502924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502924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11466" y="1840073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90" h="1106805">
                  <a:moveTo>
                    <a:pt x="4749" y="0"/>
                  </a:moveTo>
                  <a:lnTo>
                    <a:pt x="4749" y="1106774"/>
                  </a:lnTo>
                </a:path>
                <a:path w="1761490" h="1106805">
                  <a:moveTo>
                    <a:pt x="1756599" y="0"/>
                  </a:moveTo>
                  <a:lnTo>
                    <a:pt x="1756599" y="1106774"/>
                  </a:lnTo>
                </a:path>
                <a:path w="1761490" h="1106805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511466" y="2060723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90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511466" y="2576348"/>
              <a:ext cx="1761489" cy="365760"/>
            </a:xfrm>
            <a:custGeom>
              <a:avLst/>
              <a:gdLst/>
              <a:ahLst/>
              <a:cxnLst/>
              <a:rect l="l" t="t" r="r" b="b"/>
              <a:pathLst>
                <a:path w="1761490" h="365760">
                  <a:moveTo>
                    <a:pt x="0" y="0"/>
                  </a:moveTo>
                  <a:lnTo>
                    <a:pt x="1761349" y="0"/>
                  </a:lnTo>
                </a:path>
                <a:path w="1761490" h="365760">
                  <a:moveTo>
                    <a:pt x="0" y="365749"/>
                  </a:moveTo>
                  <a:lnTo>
                    <a:pt x="1761349" y="365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6546307" y="1865652"/>
            <a:ext cx="1717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Учителя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-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предметники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546307" y="2094252"/>
            <a:ext cx="171703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marR="140335" indent="635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Формируют отчет 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результатах </a:t>
            </a:r>
            <a:r>
              <a:rPr sz="900" b="1" spc="-10" dirty="0">
                <a:latin typeface="Arial"/>
                <a:cs typeface="Arial"/>
              </a:rPr>
              <a:t>подготовки </a:t>
            </a:r>
            <a:r>
              <a:rPr sz="900" b="1" dirty="0">
                <a:latin typeface="Arial"/>
                <a:cs typeface="Arial"/>
              </a:rPr>
              <a:t>к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41544" y="2576348"/>
            <a:ext cx="17265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74650" marR="393700" indent="26034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30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262868" y="3318200"/>
            <a:ext cx="1941195" cy="1116330"/>
            <a:chOff x="262868" y="3318200"/>
            <a:chExt cx="1941195" cy="1116330"/>
          </a:xfrm>
        </p:grpSpPr>
        <p:pic>
          <p:nvPicPr>
            <p:cNvPr id="148" name="object 1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380" y="3327713"/>
              <a:ext cx="1921549" cy="109727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72380" y="3327713"/>
              <a:ext cx="1922145" cy="228600"/>
            </a:xfrm>
            <a:custGeom>
              <a:avLst/>
              <a:gdLst/>
              <a:ahLst/>
              <a:cxnLst/>
              <a:rect l="l" t="t" r="r" b="b"/>
              <a:pathLst>
                <a:path w="1922145" h="228600">
                  <a:moveTo>
                    <a:pt x="19215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921549" y="0"/>
                  </a:lnTo>
                  <a:lnTo>
                    <a:pt x="19215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72380" y="3556313"/>
              <a:ext cx="1922145" cy="502920"/>
            </a:xfrm>
            <a:custGeom>
              <a:avLst/>
              <a:gdLst/>
              <a:ahLst/>
              <a:cxnLst/>
              <a:rect l="l" t="t" r="r" b="b"/>
              <a:pathLst>
                <a:path w="1922145" h="502920">
                  <a:moveTo>
                    <a:pt x="1921549" y="502924"/>
                  </a:moveTo>
                  <a:lnTo>
                    <a:pt x="0" y="502924"/>
                  </a:lnTo>
                  <a:lnTo>
                    <a:pt x="0" y="0"/>
                  </a:lnTo>
                  <a:lnTo>
                    <a:pt x="1921549" y="0"/>
                  </a:lnTo>
                  <a:lnTo>
                    <a:pt x="1921549" y="502924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7630" y="3322963"/>
              <a:ext cx="1931670" cy="1106805"/>
            </a:xfrm>
            <a:custGeom>
              <a:avLst/>
              <a:gdLst/>
              <a:ahLst/>
              <a:cxnLst/>
              <a:rect l="l" t="t" r="r" b="b"/>
              <a:pathLst>
                <a:path w="1931670" h="1106804">
                  <a:moveTo>
                    <a:pt x="4749" y="0"/>
                  </a:moveTo>
                  <a:lnTo>
                    <a:pt x="4749" y="1106774"/>
                  </a:lnTo>
                </a:path>
                <a:path w="1931670" h="1106804">
                  <a:moveTo>
                    <a:pt x="1926299" y="0"/>
                  </a:moveTo>
                  <a:lnTo>
                    <a:pt x="1926299" y="1106774"/>
                  </a:lnTo>
                </a:path>
                <a:path w="1931670" h="1106804">
                  <a:moveTo>
                    <a:pt x="0" y="4749"/>
                  </a:moveTo>
                  <a:lnTo>
                    <a:pt x="19310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67631" y="3543613"/>
              <a:ext cx="1931670" cy="25400"/>
            </a:xfrm>
            <a:custGeom>
              <a:avLst/>
              <a:gdLst/>
              <a:ahLst/>
              <a:cxnLst/>
              <a:rect l="l" t="t" r="r" b="b"/>
              <a:pathLst>
                <a:path w="1931670" h="25400">
                  <a:moveTo>
                    <a:pt x="0" y="0"/>
                  </a:moveTo>
                  <a:lnTo>
                    <a:pt x="1931049" y="0"/>
                  </a:lnTo>
                  <a:lnTo>
                    <a:pt x="19310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609581" y="3348540"/>
            <a:ext cx="1246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Учителя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-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предметники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77143" y="3577140"/>
            <a:ext cx="19126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127635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Сдают отчет 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spc="-15" dirty="0">
                <a:latin typeface="Arial"/>
                <a:cs typeface="Arial"/>
              </a:rPr>
              <a:t>результатах </a:t>
            </a:r>
            <a:r>
              <a:rPr sz="900" b="1" spc="-10" dirty="0">
                <a:latin typeface="Arial"/>
                <a:cs typeface="Arial"/>
              </a:rPr>
              <a:t> подготовки </a:t>
            </a:r>
            <a:r>
              <a:rPr sz="900" b="1" dirty="0">
                <a:latin typeface="Arial"/>
                <a:cs typeface="Arial"/>
              </a:rPr>
              <a:t>к </a:t>
            </a:r>
            <a:r>
              <a:rPr sz="900" b="1" spc="-5" dirty="0">
                <a:latin typeface="Arial"/>
                <a:cs typeface="Arial"/>
              </a:rPr>
              <a:t>ГИА </a:t>
            </a:r>
            <a:r>
              <a:rPr sz="900" b="1" spc="-10" dirty="0">
                <a:latin typeface="Arial"/>
                <a:cs typeface="Arial"/>
              </a:rPr>
              <a:t>зам.дир </a:t>
            </a:r>
            <a:r>
              <a:rPr sz="900" b="1" dirty="0">
                <a:latin typeface="Arial"/>
                <a:cs typeface="Arial"/>
              </a:rPr>
              <a:t>по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УВР</a:t>
            </a:r>
            <a:endParaRPr sz="9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72381" y="4041294"/>
            <a:ext cx="1922145" cy="34798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485140" marR="478790" indent="26034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10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15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1463675" y="2984251"/>
            <a:ext cx="671830" cy="530225"/>
            <a:chOff x="1463675" y="2984251"/>
            <a:chExt cx="671830" cy="530225"/>
          </a:xfrm>
        </p:grpSpPr>
        <p:sp>
          <p:nvSpPr>
            <p:cNvPr id="157" name="object 157"/>
            <p:cNvSpPr/>
            <p:nvPr/>
          </p:nvSpPr>
          <p:spPr>
            <a:xfrm>
              <a:off x="1476375" y="299695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476375" y="299695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1769656" y="3165996"/>
            <a:ext cx="64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2474255" y="3419487"/>
            <a:ext cx="1771014" cy="979169"/>
            <a:chOff x="2474255" y="3419487"/>
            <a:chExt cx="1771014" cy="979169"/>
          </a:xfrm>
        </p:grpSpPr>
        <p:pic>
          <p:nvPicPr>
            <p:cNvPr id="161" name="object 1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3768" y="3428999"/>
              <a:ext cx="1751849" cy="960099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2483768" y="3428999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483768" y="3657599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49" y="365749"/>
                  </a:moveTo>
                  <a:lnTo>
                    <a:pt x="0" y="36574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365749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479018" y="3424249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5">
                  <a:moveTo>
                    <a:pt x="4749" y="0"/>
                  </a:moveTo>
                  <a:lnTo>
                    <a:pt x="4749" y="969599"/>
                  </a:lnTo>
                </a:path>
                <a:path w="1761489" h="969645">
                  <a:moveTo>
                    <a:pt x="1756599" y="0"/>
                  </a:moveTo>
                  <a:lnTo>
                    <a:pt x="1756599" y="969599"/>
                  </a:lnTo>
                </a:path>
                <a:path w="1761489" h="969645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479018" y="3644900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2488530" y="3449828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Зам.дир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УВР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488530" y="3678428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marR="154305" indent="-21272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Анализирует </a:t>
            </a:r>
            <a:r>
              <a:rPr sz="900" b="1" spc="-20" dirty="0">
                <a:latin typeface="Arial"/>
                <a:cs typeface="Arial"/>
              </a:rPr>
              <a:t>результаты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подготовки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483767" y="4023350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68300" marR="361950" indent="57785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60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100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4634495" y="3419487"/>
            <a:ext cx="1771014" cy="979169"/>
            <a:chOff x="4634495" y="3419487"/>
            <a:chExt cx="1771014" cy="979169"/>
          </a:xfrm>
        </p:grpSpPr>
        <p:pic>
          <p:nvPicPr>
            <p:cNvPr id="170" name="object 1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4007" y="3428999"/>
              <a:ext cx="1751849" cy="960099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644007" y="3428999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644007" y="3657599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49" y="365749"/>
                  </a:moveTo>
                  <a:lnTo>
                    <a:pt x="0" y="36574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365749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639257" y="3424249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5">
                  <a:moveTo>
                    <a:pt x="4749" y="0"/>
                  </a:moveTo>
                  <a:lnTo>
                    <a:pt x="4749" y="969599"/>
                  </a:lnTo>
                </a:path>
                <a:path w="1761489" h="969645">
                  <a:moveTo>
                    <a:pt x="1756599" y="0"/>
                  </a:moveTo>
                  <a:lnTo>
                    <a:pt x="1756599" y="969599"/>
                  </a:lnTo>
                </a:path>
                <a:path w="1761489" h="969645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39258" y="3644900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39257" y="4023349"/>
              <a:ext cx="1761489" cy="365760"/>
            </a:xfrm>
            <a:custGeom>
              <a:avLst/>
              <a:gdLst/>
              <a:ahLst/>
              <a:cxnLst/>
              <a:rect l="l" t="t" r="r" b="b"/>
              <a:pathLst>
                <a:path w="1761489" h="365760">
                  <a:moveTo>
                    <a:pt x="0" y="0"/>
                  </a:moveTo>
                  <a:lnTo>
                    <a:pt x="1761349" y="0"/>
                  </a:lnTo>
                </a:path>
                <a:path w="1761489" h="365760">
                  <a:moveTo>
                    <a:pt x="0" y="365749"/>
                  </a:moveTo>
                  <a:lnTo>
                    <a:pt x="1761349" y="365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5094377" y="3449828"/>
            <a:ext cx="863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Зам.дир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УВР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648770" y="3678428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97790" indent="1714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Формирует сводный отчет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результатах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мониторинга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031615" y="4044177"/>
            <a:ext cx="97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4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20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6843079" y="3419487"/>
            <a:ext cx="1771014" cy="866140"/>
            <a:chOff x="6843079" y="3419487"/>
            <a:chExt cx="1771014" cy="866140"/>
          </a:xfrm>
        </p:grpSpPr>
        <p:pic>
          <p:nvPicPr>
            <p:cNvPr id="180" name="object 1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52592" y="3428999"/>
              <a:ext cx="1751849" cy="84654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852592" y="3428999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5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847842" y="3424249"/>
              <a:ext cx="1761489" cy="856615"/>
            </a:xfrm>
            <a:custGeom>
              <a:avLst/>
              <a:gdLst/>
              <a:ahLst/>
              <a:cxnLst/>
              <a:rect l="l" t="t" r="r" b="b"/>
              <a:pathLst>
                <a:path w="1761490" h="856614">
                  <a:moveTo>
                    <a:pt x="4749" y="0"/>
                  </a:moveTo>
                  <a:lnTo>
                    <a:pt x="4749" y="856049"/>
                  </a:lnTo>
                </a:path>
                <a:path w="1761490" h="856614">
                  <a:moveTo>
                    <a:pt x="1756599" y="0"/>
                  </a:moveTo>
                  <a:lnTo>
                    <a:pt x="1756599" y="856049"/>
                  </a:lnTo>
                </a:path>
                <a:path w="1761490" h="856614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847842" y="3644900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90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6857355" y="3449828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Зам.дир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по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УВР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857355" y="3657600"/>
            <a:ext cx="1742439" cy="247650"/>
          </a:xfrm>
          <a:prstGeom prst="rect">
            <a:avLst/>
          </a:prstGeom>
          <a:solidFill>
            <a:srgbClr val="4F81BD">
              <a:alpha val="39999"/>
            </a:srgbClr>
          </a:solidFill>
        </p:spPr>
        <p:txBody>
          <a:bodyPr vert="horz" wrap="square" lIns="0" tIns="3365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265"/>
              </a:spcBef>
            </a:pPr>
            <a:r>
              <a:rPr sz="900" b="1" spc="-10" dirty="0">
                <a:latin typeface="Arial"/>
                <a:cs typeface="Arial"/>
              </a:rPr>
              <a:t>Сдает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отчет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директору</a:t>
            </a:r>
            <a:endParaRPr sz="9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852592" y="3909800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31800" marR="419100" indent="-5715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dirty="0">
                <a:latin typeface="Microsoft Sans Serif"/>
                <a:cs typeface="Microsoft Sans Serif"/>
              </a:rPr>
              <a:t>тры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ша</a:t>
            </a:r>
            <a:r>
              <a:rPr sz="900" spc="-25" dirty="0">
                <a:latin typeface="Microsoft Sans Serif"/>
                <a:cs typeface="Microsoft Sans Serif"/>
              </a:rPr>
              <a:t>г</a:t>
            </a:r>
            <a:r>
              <a:rPr sz="900" dirty="0">
                <a:latin typeface="Microsoft Sans Serif"/>
                <a:cs typeface="Microsoft Sans Serif"/>
              </a:rPr>
              <a:t>а  5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10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314015" y="4877182"/>
            <a:ext cx="1771014" cy="1116330"/>
            <a:chOff x="314015" y="4877182"/>
            <a:chExt cx="1771014" cy="1116330"/>
          </a:xfrm>
        </p:grpSpPr>
        <p:pic>
          <p:nvPicPr>
            <p:cNvPr id="188" name="object 1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527" y="4886695"/>
              <a:ext cx="1751849" cy="109727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23527" y="4886695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18777" y="4881945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89" h="1106804">
                  <a:moveTo>
                    <a:pt x="4749" y="0"/>
                  </a:moveTo>
                  <a:lnTo>
                    <a:pt x="4749" y="1106774"/>
                  </a:lnTo>
                </a:path>
                <a:path w="1761489" h="1106804">
                  <a:moveTo>
                    <a:pt x="1756599" y="0"/>
                  </a:moveTo>
                  <a:lnTo>
                    <a:pt x="1756599" y="1106774"/>
                  </a:lnTo>
                </a:path>
                <a:path w="1761489" h="1106804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18778" y="510259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328290" y="4907522"/>
            <a:ext cx="17424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Microsoft Sans Serif"/>
                <a:cs typeface="Microsoft Sans Serif"/>
              </a:rPr>
              <a:t>Директор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28290" y="5115295"/>
            <a:ext cx="1742439" cy="498475"/>
          </a:xfrm>
          <a:prstGeom prst="rect">
            <a:avLst/>
          </a:prstGeom>
          <a:solidFill>
            <a:srgbClr val="4F81BD">
              <a:alpha val="39999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99060" marR="92710" algn="ctr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Анализирует уровень 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готовности обучающихся </a:t>
            </a:r>
            <a:r>
              <a:rPr sz="900" b="1" dirty="0">
                <a:latin typeface="Arial"/>
                <a:cs typeface="Arial"/>
              </a:rPr>
              <a:t>к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23527" y="5618219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00050" marR="393700" indent="26034">
              <a:lnSpc>
                <a:spcPct val="100000"/>
              </a:lnSpc>
              <a:spcBef>
                <a:spcPts val="26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20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7799388" y="1471365"/>
            <a:ext cx="671830" cy="530225"/>
            <a:chOff x="7799388" y="1471365"/>
            <a:chExt cx="671830" cy="530225"/>
          </a:xfrm>
        </p:grpSpPr>
        <p:sp>
          <p:nvSpPr>
            <p:cNvPr id="196" name="object 196"/>
            <p:cNvSpPr/>
            <p:nvPr/>
          </p:nvSpPr>
          <p:spPr>
            <a:xfrm>
              <a:off x="7812088" y="148406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7" y="504824"/>
                  </a:moveTo>
                  <a:lnTo>
                    <a:pt x="230774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29" y="53637"/>
                  </a:lnTo>
                  <a:lnTo>
                    <a:pt x="323055" y="135554"/>
                  </a:lnTo>
                  <a:lnTo>
                    <a:pt x="434390" y="0"/>
                  </a:lnTo>
                  <a:lnTo>
                    <a:pt x="423412" y="124453"/>
                  </a:lnTo>
                  <a:lnTo>
                    <a:pt x="549792" y="104166"/>
                  </a:lnTo>
                  <a:lnTo>
                    <a:pt x="499599" y="170962"/>
                  </a:lnTo>
                  <a:lnTo>
                    <a:pt x="631065" y="190173"/>
                  </a:lnTo>
                  <a:lnTo>
                    <a:pt x="526671" y="244816"/>
                  </a:lnTo>
                  <a:lnTo>
                    <a:pt x="646111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1" y="461283"/>
                  </a:lnTo>
                  <a:lnTo>
                    <a:pt x="315039" y="349053"/>
                  </a:lnTo>
                  <a:lnTo>
                    <a:pt x="253807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812088" y="1484065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5" y="135554"/>
                  </a:moveTo>
                  <a:lnTo>
                    <a:pt x="434390" y="0"/>
                  </a:lnTo>
                  <a:lnTo>
                    <a:pt x="423412" y="124453"/>
                  </a:lnTo>
                  <a:lnTo>
                    <a:pt x="549792" y="104166"/>
                  </a:lnTo>
                  <a:lnTo>
                    <a:pt x="499599" y="170962"/>
                  </a:lnTo>
                  <a:lnTo>
                    <a:pt x="631065" y="190173"/>
                  </a:lnTo>
                  <a:lnTo>
                    <a:pt x="526671" y="244816"/>
                  </a:lnTo>
                  <a:lnTo>
                    <a:pt x="646111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1" y="461283"/>
                  </a:lnTo>
                  <a:lnTo>
                    <a:pt x="315039" y="349053"/>
                  </a:lnTo>
                  <a:lnTo>
                    <a:pt x="253807" y="504824"/>
                  </a:lnTo>
                  <a:lnTo>
                    <a:pt x="230774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29" y="53637"/>
                  </a:lnTo>
                  <a:lnTo>
                    <a:pt x="323055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/>
          <p:nvPr/>
        </p:nvSpPr>
        <p:spPr>
          <a:xfrm>
            <a:off x="8092668" y="1653109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6971504" y="1478087"/>
            <a:ext cx="671830" cy="530225"/>
            <a:chOff x="6971504" y="1478087"/>
            <a:chExt cx="671830" cy="530225"/>
          </a:xfrm>
        </p:grpSpPr>
        <p:sp>
          <p:nvSpPr>
            <p:cNvPr id="200" name="object 200"/>
            <p:cNvSpPr/>
            <p:nvPr/>
          </p:nvSpPr>
          <p:spPr>
            <a:xfrm>
              <a:off x="6984204" y="1490787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7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29" y="53637"/>
                  </a:lnTo>
                  <a:lnTo>
                    <a:pt x="323056" y="135554"/>
                  </a:lnTo>
                  <a:lnTo>
                    <a:pt x="434390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1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984204" y="1490787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0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1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7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29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7264786" y="1659832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3346996" y="1471363"/>
            <a:ext cx="671830" cy="530225"/>
            <a:chOff x="3346996" y="1471363"/>
            <a:chExt cx="671830" cy="530225"/>
          </a:xfrm>
        </p:grpSpPr>
        <p:sp>
          <p:nvSpPr>
            <p:cNvPr id="204" name="object 204"/>
            <p:cNvSpPr/>
            <p:nvPr/>
          </p:nvSpPr>
          <p:spPr>
            <a:xfrm>
              <a:off x="3359696" y="1484063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8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359696" y="1484063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8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3640277" y="1653108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1535112" y="4424114"/>
            <a:ext cx="671830" cy="530225"/>
            <a:chOff x="1535112" y="4424114"/>
            <a:chExt cx="671830" cy="530225"/>
          </a:xfrm>
        </p:grpSpPr>
        <p:sp>
          <p:nvSpPr>
            <p:cNvPr id="208" name="object 208"/>
            <p:cNvSpPr/>
            <p:nvPr/>
          </p:nvSpPr>
          <p:spPr>
            <a:xfrm>
              <a:off x="1547812" y="443681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29" y="53637"/>
                  </a:lnTo>
                  <a:lnTo>
                    <a:pt x="323055" y="135554"/>
                  </a:lnTo>
                  <a:lnTo>
                    <a:pt x="434390" y="0"/>
                  </a:lnTo>
                  <a:lnTo>
                    <a:pt x="423412" y="124453"/>
                  </a:lnTo>
                  <a:lnTo>
                    <a:pt x="549793" y="104166"/>
                  </a:lnTo>
                  <a:lnTo>
                    <a:pt x="499599" y="170962"/>
                  </a:lnTo>
                  <a:lnTo>
                    <a:pt x="631065" y="190173"/>
                  </a:lnTo>
                  <a:lnTo>
                    <a:pt x="526670" y="244816"/>
                  </a:lnTo>
                  <a:lnTo>
                    <a:pt x="646111" y="310607"/>
                  </a:lnTo>
                  <a:lnTo>
                    <a:pt x="503638" y="302474"/>
                  </a:lnTo>
                  <a:lnTo>
                    <a:pt x="542763" y="422907"/>
                  </a:lnTo>
                  <a:lnTo>
                    <a:pt x="419374" y="337882"/>
                  </a:lnTo>
                  <a:lnTo>
                    <a:pt x="396251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547812" y="443681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5" y="135554"/>
                  </a:moveTo>
                  <a:lnTo>
                    <a:pt x="434390" y="0"/>
                  </a:lnTo>
                  <a:lnTo>
                    <a:pt x="423412" y="124453"/>
                  </a:lnTo>
                  <a:lnTo>
                    <a:pt x="549793" y="104166"/>
                  </a:lnTo>
                  <a:lnTo>
                    <a:pt x="499599" y="170962"/>
                  </a:lnTo>
                  <a:lnTo>
                    <a:pt x="631065" y="190173"/>
                  </a:lnTo>
                  <a:lnTo>
                    <a:pt x="526670" y="244816"/>
                  </a:lnTo>
                  <a:lnTo>
                    <a:pt x="646111" y="310607"/>
                  </a:lnTo>
                  <a:lnTo>
                    <a:pt x="503638" y="302474"/>
                  </a:lnTo>
                  <a:lnTo>
                    <a:pt x="542763" y="422907"/>
                  </a:lnTo>
                  <a:lnTo>
                    <a:pt x="419374" y="337882"/>
                  </a:lnTo>
                  <a:lnTo>
                    <a:pt x="396251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29" y="53637"/>
                  </a:lnTo>
                  <a:lnTo>
                    <a:pt x="323055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828393" y="4605859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8131868" y="1921778"/>
            <a:ext cx="671830" cy="530225"/>
            <a:chOff x="8131868" y="1921778"/>
            <a:chExt cx="671830" cy="530225"/>
          </a:xfrm>
        </p:grpSpPr>
        <p:sp>
          <p:nvSpPr>
            <p:cNvPr id="212" name="object 212"/>
            <p:cNvSpPr/>
            <p:nvPr/>
          </p:nvSpPr>
          <p:spPr>
            <a:xfrm>
              <a:off x="8144568" y="1934478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5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8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0" y="0"/>
                  </a:lnTo>
                  <a:lnTo>
                    <a:pt x="423413" y="124453"/>
                  </a:lnTo>
                  <a:lnTo>
                    <a:pt x="549793" y="104166"/>
                  </a:lnTo>
                  <a:lnTo>
                    <a:pt x="499599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3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144568" y="1934478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0" y="0"/>
                  </a:lnTo>
                  <a:lnTo>
                    <a:pt x="423413" y="124453"/>
                  </a:lnTo>
                  <a:lnTo>
                    <a:pt x="549793" y="104166"/>
                  </a:lnTo>
                  <a:lnTo>
                    <a:pt x="499599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3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5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8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8425150" y="2103521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2599588" y="3007448"/>
            <a:ext cx="671830" cy="530225"/>
            <a:chOff x="2599588" y="3007448"/>
            <a:chExt cx="671830" cy="530225"/>
          </a:xfrm>
        </p:grpSpPr>
        <p:sp>
          <p:nvSpPr>
            <p:cNvPr id="216" name="object 216"/>
            <p:cNvSpPr/>
            <p:nvPr/>
          </p:nvSpPr>
          <p:spPr>
            <a:xfrm>
              <a:off x="2612288" y="3020148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612288" y="3020148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" name="object 218"/>
          <p:cNvSpPr txBox="1"/>
          <p:nvPr/>
        </p:nvSpPr>
        <p:spPr>
          <a:xfrm>
            <a:off x="2892870" y="3189192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3544354" y="2988164"/>
            <a:ext cx="671830" cy="530225"/>
            <a:chOff x="3544354" y="2988164"/>
            <a:chExt cx="671830" cy="530225"/>
          </a:xfrm>
        </p:grpSpPr>
        <p:sp>
          <p:nvSpPr>
            <p:cNvPr id="220" name="object 220"/>
            <p:cNvSpPr/>
            <p:nvPr/>
          </p:nvSpPr>
          <p:spPr>
            <a:xfrm>
              <a:off x="3557054" y="300086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557054" y="300086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object 222"/>
          <p:cNvSpPr txBox="1"/>
          <p:nvPr/>
        </p:nvSpPr>
        <p:spPr>
          <a:xfrm>
            <a:off x="3837636" y="3169909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6122539" y="3272259"/>
            <a:ext cx="671830" cy="530225"/>
            <a:chOff x="6122539" y="3272259"/>
            <a:chExt cx="671830" cy="530225"/>
          </a:xfrm>
        </p:grpSpPr>
        <p:sp>
          <p:nvSpPr>
            <p:cNvPr id="224" name="object 224"/>
            <p:cNvSpPr/>
            <p:nvPr/>
          </p:nvSpPr>
          <p:spPr>
            <a:xfrm>
              <a:off x="6135239" y="328495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7" y="190173"/>
                  </a:lnTo>
                  <a:lnTo>
                    <a:pt x="526671" y="244816"/>
                  </a:lnTo>
                  <a:lnTo>
                    <a:pt x="646113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135239" y="328495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7" y="190173"/>
                  </a:lnTo>
                  <a:lnTo>
                    <a:pt x="526671" y="244816"/>
                  </a:lnTo>
                  <a:lnTo>
                    <a:pt x="646113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6428520" y="3454004"/>
            <a:ext cx="64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8065638" y="3056484"/>
            <a:ext cx="671830" cy="530225"/>
            <a:chOff x="8065638" y="3056484"/>
            <a:chExt cx="671830" cy="530225"/>
          </a:xfrm>
        </p:grpSpPr>
        <p:sp>
          <p:nvSpPr>
            <p:cNvPr id="228" name="object 228"/>
            <p:cNvSpPr/>
            <p:nvPr/>
          </p:nvSpPr>
          <p:spPr>
            <a:xfrm>
              <a:off x="8078338" y="306918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5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5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7" y="190174"/>
                  </a:lnTo>
                  <a:lnTo>
                    <a:pt x="526671" y="244816"/>
                  </a:lnTo>
                  <a:lnTo>
                    <a:pt x="646113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078338" y="306918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5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7" y="190174"/>
                  </a:lnTo>
                  <a:lnTo>
                    <a:pt x="526671" y="244816"/>
                  </a:lnTo>
                  <a:lnTo>
                    <a:pt x="646113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5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5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/>
          <p:nvPr/>
        </p:nvSpPr>
        <p:spPr>
          <a:xfrm>
            <a:off x="8371620" y="3238229"/>
            <a:ext cx="64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0464" y="1036791"/>
            <a:ext cx="3384375" cy="5154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1973" y="341800"/>
            <a:ext cx="3699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Пирамида</a:t>
            </a:r>
            <a:r>
              <a:rPr spc="-65" dirty="0"/>
              <a:t> </a:t>
            </a:r>
            <a:r>
              <a:rPr spc="-40" dirty="0"/>
              <a:t>проблем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0303" y="1645056"/>
            <a:ext cx="2856865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Федеральный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уровень</a:t>
            </a:r>
            <a:endParaRPr sz="1800">
              <a:latin typeface="Arial"/>
              <a:cs typeface="Arial"/>
            </a:endParaRPr>
          </a:p>
          <a:p>
            <a:pPr marL="205104" algn="ctr">
              <a:lnSpc>
                <a:spcPct val="100000"/>
              </a:lnSpc>
              <a:spcBef>
                <a:spcPts val="15"/>
              </a:spcBef>
            </a:pPr>
            <a:r>
              <a:rPr sz="1400" i="1" spc="-5" dirty="0">
                <a:latin typeface="Arial"/>
                <a:cs typeface="Arial"/>
              </a:rPr>
              <a:t>Не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выявлены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R="1403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Региональный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уровень</a:t>
            </a:r>
            <a:endParaRPr sz="1800">
              <a:latin typeface="Arial"/>
              <a:cs typeface="Arial"/>
            </a:endParaRPr>
          </a:p>
          <a:p>
            <a:pPr marR="140970" algn="ctr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Не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выявлены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4383" y="4765721"/>
            <a:ext cx="3117850" cy="1638300"/>
            <a:chOff x="774383" y="4765721"/>
            <a:chExt cx="3117850" cy="1638300"/>
          </a:xfrm>
        </p:grpSpPr>
        <p:sp>
          <p:nvSpPr>
            <p:cNvPr id="6" name="object 6"/>
            <p:cNvSpPr/>
            <p:nvPr/>
          </p:nvSpPr>
          <p:spPr>
            <a:xfrm>
              <a:off x="858521" y="4979767"/>
              <a:ext cx="646430" cy="109220"/>
            </a:xfrm>
            <a:custGeom>
              <a:avLst/>
              <a:gdLst/>
              <a:ahLst/>
              <a:cxnLst/>
              <a:rect l="l" t="t" r="r" b="b"/>
              <a:pathLst>
                <a:path w="646430" h="109220">
                  <a:moveTo>
                    <a:pt x="0" y="0"/>
                  </a:moveTo>
                  <a:lnTo>
                    <a:pt x="646199" y="109199"/>
                  </a:lnTo>
                </a:path>
              </a:pathLst>
            </a:custGeom>
            <a:ln w="19049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8521" y="477842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521" y="477842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8521" y="5138783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8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521" y="5138783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4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1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8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521" y="549914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8521" y="5499146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33195" y="5140032"/>
              <a:ext cx="2447925" cy="964565"/>
            </a:xfrm>
            <a:custGeom>
              <a:avLst/>
              <a:gdLst/>
              <a:ahLst/>
              <a:cxnLst/>
              <a:rect l="l" t="t" r="r" b="b"/>
              <a:pathLst>
                <a:path w="2447925" h="964564">
                  <a:moveTo>
                    <a:pt x="2447925" y="720090"/>
                  </a:moveTo>
                  <a:lnTo>
                    <a:pt x="0" y="720090"/>
                  </a:lnTo>
                  <a:lnTo>
                    <a:pt x="0" y="964018"/>
                  </a:lnTo>
                  <a:lnTo>
                    <a:pt x="2447925" y="964018"/>
                  </a:lnTo>
                  <a:lnTo>
                    <a:pt x="2447925" y="720090"/>
                  </a:lnTo>
                  <a:close/>
                </a:path>
                <a:path w="2447925" h="964564">
                  <a:moveTo>
                    <a:pt x="2447925" y="0"/>
                  </a:moveTo>
                  <a:lnTo>
                    <a:pt x="0" y="0"/>
                  </a:lnTo>
                  <a:lnTo>
                    <a:pt x="0" y="368515"/>
                  </a:lnTo>
                  <a:lnTo>
                    <a:pt x="2447925" y="368515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4F81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8445" y="4787946"/>
              <a:ext cx="2457450" cy="0"/>
            </a:xfrm>
            <a:custGeom>
              <a:avLst/>
              <a:gdLst/>
              <a:ahLst/>
              <a:cxnLst/>
              <a:rect l="l" t="t" r="r" b="b"/>
              <a:pathLst>
                <a:path w="2457450">
                  <a:moveTo>
                    <a:pt x="0" y="0"/>
                  </a:moveTo>
                  <a:lnTo>
                    <a:pt x="2457424" y="0"/>
                  </a:lnTo>
                </a:path>
              </a:pathLst>
            </a:custGeom>
            <a:ln w="12699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8445" y="5133682"/>
              <a:ext cx="2457450" cy="977265"/>
            </a:xfrm>
            <a:custGeom>
              <a:avLst/>
              <a:gdLst/>
              <a:ahLst/>
              <a:cxnLst/>
              <a:rect l="l" t="t" r="r" b="b"/>
              <a:pathLst>
                <a:path w="2457450" h="977264">
                  <a:moveTo>
                    <a:pt x="2457424" y="964018"/>
                  </a:moveTo>
                  <a:lnTo>
                    <a:pt x="0" y="964018"/>
                  </a:lnTo>
                  <a:lnTo>
                    <a:pt x="0" y="976718"/>
                  </a:lnTo>
                  <a:lnTo>
                    <a:pt x="2457424" y="976718"/>
                  </a:lnTo>
                  <a:lnTo>
                    <a:pt x="2457424" y="964018"/>
                  </a:lnTo>
                  <a:close/>
                </a:path>
                <a:path w="2457450" h="977264">
                  <a:moveTo>
                    <a:pt x="245742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457424" y="12700"/>
                  </a:lnTo>
                  <a:lnTo>
                    <a:pt x="245742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7083" y="588625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7083" y="588625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5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7664" y="4808266"/>
            <a:ext cx="2813685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>
              <a:lnSpc>
                <a:spcPts val="115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Временны</a:t>
            </a:r>
            <a:r>
              <a:rPr sz="1000" spc="-5" dirty="0">
                <a:latin typeface="Microsoft Sans Serif"/>
                <a:cs typeface="Microsoft Sans Serif"/>
              </a:rPr>
              <a:t>е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</a:t>
            </a:r>
            <a:r>
              <a:rPr sz="1000" spc="-35" dirty="0">
                <a:latin typeface="Microsoft Sans Serif"/>
                <a:cs typeface="Microsoft Sans Serif"/>
              </a:rPr>
              <a:t>о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10" dirty="0">
                <a:latin typeface="Microsoft Sans Serif"/>
                <a:cs typeface="Microsoft Sans Serif"/>
              </a:rPr>
              <a:t>ери</a:t>
            </a:r>
            <a:endParaRPr sz="1000">
              <a:latin typeface="Microsoft Sans Serif"/>
              <a:cs typeface="Microsoft Sans Serif"/>
            </a:endParaRPr>
          </a:p>
          <a:p>
            <a:pPr marL="83820">
              <a:lnSpc>
                <a:spcPts val="91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450850">
              <a:lnSpc>
                <a:spcPts val="1180"/>
              </a:lnSpc>
              <a:spcBef>
                <a:spcPts val="715"/>
              </a:spcBef>
            </a:pPr>
            <a:r>
              <a:rPr sz="1000" spc="-15" dirty="0">
                <a:latin typeface="Microsoft Sans Serif"/>
                <a:cs typeface="Microsoft Sans Serif"/>
              </a:rPr>
              <a:t>Перепроизводство</a:t>
            </a:r>
            <a:endParaRPr sz="1000">
              <a:latin typeface="Microsoft Sans Serif"/>
              <a:cs typeface="Microsoft Sans Serif"/>
            </a:endParaRPr>
          </a:p>
          <a:p>
            <a:pPr marL="83820">
              <a:lnSpc>
                <a:spcPts val="94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Calibri"/>
              <a:cs typeface="Calibri"/>
            </a:endParaRPr>
          </a:p>
          <a:p>
            <a:pPr marL="450850">
              <a:lnSpc>
                <a:spcPts val="1150"/>
              </a:lnSpc>
              <a:spcBef>
                <a:spcPts val="5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Ожидание</a:t>
            </a:r>
            <a:endParaRPr sz="1000">
              <a:latin typeface="Microsoft Sans Serif"/>
              <a:cs typeface="Microsoft Sans Serif"/>
            </a:endParaRPr>
          </a:p>
          <a:p>
            <a:pPr marL="83820">
              <a:lnSpc>
                <a:spcPts val="910"/>
              </a:lnSpc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 marL="450850">
              <a:lnSpc>
                <a:spcPct val="100000"/>
              </a:lnSpc>
              <a:spcBef>
                <a:spcPts val="710"/>
              </a:spcBef>
            </a:pPr>
            <a:r>
              <a:rPr sz="1000" spc="10" dirty="0">
                <a:latin typeface="Microsoft Sans Serif"/>
                <a:cs typeface="Microsoft Sans Serif"/>
              </a:rPr>
              <a:t>М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5" dirty="0">
                <a:latin typeface="Microsoft Sans Serif"/>
                <a:cs typeface="Microsoft Sans Serif"/>
              </a:rPr>
              <a:t>ериальны</a:t>
            </a:r>
            <a:r>
              <a:rPr sz="1000" dirty="0">
                <a:latin typeface="Microsoft Sans Serif"/>
                <a:cs typeface="Microsoft Sans Serif"/>
              </a:rPr>
              <a:t>е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</a:t>
            </a:r>
            <a:r>
              <a:rPr sz="1000" spc="-35" dirty="0">
                <a:latin typeface="Microsoft Sans Serif"/>
                <a:cs typeface="Microsoft Sans Serif"/>
              </a:rPr>
              <a:t>о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10" dirty="0">
                <a:latin typeface="Microsoft Sans Serif"/>
                <a:cs typeface="Microsoft Sans Serif"/>
              </a:rPr>
              <a:t>ери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920" y="4775086"/>
            <a:ext cx="1800199" cy="134180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77080" y="3989596"/>
            <a:ext cx="4552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Уровень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образовательной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организации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521" y="413808"/>
            <a:ext cx="3149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Дерево</a:t>
            </a:r>
            <a:r>
              <a:rPr spc="-80" dirty="0"/>
              <a:t> </a:t>
            </a:r>
            <a:r>
              <a:rPr spc="-40" dirty="0"/>
              <a:t>проблем</a:t>
            </a:r>
          </a:p>
        </p:txBody>
      </p:sp>
      <p:sp>
        <p:nvSpPr>
          <p:cNvPr id="3" name="object 3"/>
          <p:cNvSpPr/>
          <p:nvPr/>
        </p:nvSpPr>
        <p:spPr>
          <a:xfrm>
            <a:off x="471763" y="3493782"/>
            <a:ext cx="2101215" cy="1050925"/>
          </a:xfrm>
          <a:custGeom>
            <a:avLst/>
            <a:gdLst/>
            <a:ahLst/>
            <a:cxnLst/>
            <a:rect l="l" t="t" r="r" b="b"/>
            <a:pathLst>
              <a:path w="2101215" h="1050925">
                <a:moveTo>
                  <a:pt x="0" y="105058"/>
                </a:moveTo>
                <a:lnTo>
                  <a:pt x="8256" y="64164"/>
                </a:lnTo>
                <a:lnTo>
                  <a:pt x="30770" y="30770"/>
                </a:lnTo>
                <a:lnTo>
                  <a:pt x="64165" y="8256"/>
                </a:lnTo>
                <a:lnTo>
                  <a:pt x="105058" y="0"/>
                </a:lnTo>
                <a:lnTo>
                  <a:pt x="1996111" y="0"/>
                </a:lnTo>
                <a:lnTo>
                  <a:pt x="2036315" y="7997"/>
                </a:lnTo>
                <a:lnTo>
                  <a:pt x="2070399" y="30770"/>
                </a:lnTo>
                <a:lnTo>
                  <a:pt x="2093172" y="64854"/>
                </a:lnTo>
                <a:lnTo>
                  <a:pt x="2101169" y="105058"/>
                </a:lnTo>
                <a:lnTo>
                  <a:pt x="2101169" y="945526"/>
                </a:lnTo>
                <a:lnTo>
                  <a:pt x="2092913" y="986420"/>
                </a:lnTo>
                <a:lnTo>
                  <a:pt x="2070399" y="1019814"/>
                </a:lnTo>
                <a:lnTo>
                  <a:pt x="2037005" y="1042329"/>
                </a:lnTo>
                <a:lnTo>
                  <a:pt x="1996111" y="1050585"/>
                </a:lnTo>
                <a:lnTo>
                  <a:pt x="105058" y="1050585"/>
                </a:lnTo>
                <a:lnTo>
                  <a:pt x="64165" y="1042329"/>
                </a:lnTo>
                <a:lnTo>
                  <a:pt x="30770" y="1019814"/>
                </a:lnTo>
                <a:lnTo>
                  <a:pt x="8256" y="986420"/>
                </a:lnTo>
                <a:lnTo>
                  <a:pt x="0" y="945526"/>
                </a:lnTo>
                <a:lnTo>
                  <a:pt x="0" y="105058"/>
                </a:lnTo>
                <a:close/>
              </a:path>
            </a:pathLst>
          </a:custGeom>
          <a:ln w="25399">
            <a:solidFill>
              <a:srgbClr val="282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2240" y="3604952"/>
            <a:ext cx="175895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635" algn="ctr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Microsoft Sans Serif"/>
                <a:cs typeface="Microsoft Sans Serif"/>
              </a:rPr>
              <a:t>Отсутствие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единой системы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отчетности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60233" y="2574951"/>
            <a:ext cx="2967355" cy="1457325"/>
            <a:chOff x="2560233" y="2574951"/>
            <a:chExt cx="2967355" cy="1457325"/>
          </a:xfrm>
        </p:grpSpPr>
        <p:sp>
          <p:nvSpPr>
            <p:cNvPr id="6" name="object 6"/>
            <p:cNvSpPr/>
            <p:nvPr/>
          </p:nvSpPr>
          <p:spPr>
            <a:xfrm>
              <a:off x="2572933" y="3112945"/>
              <a:ext cx="840740" cy="906144"/>
            </a:xfrm>
            <a:custGeom>
              <a:avLst/>
              <a:gdLst/>
              <a:ahLst/>
              <a:cxnLst/>
              <a:rect l="l" t="t" r="r" b="b"/>
              <a:pathLst>
                <a:path w="840739" h="906145">
                  <a:moveTo>
                    <a:pt x="0" y="906129"/>
                  </a:moveTo>
                  <a:lnTo>
                    <a:pt x="840467" y="0"/>
                  </a:lnTo>
                </a:path>
              </a:pathLst>
            </a:custGeom>
            <a:ln w="25399">
              <a:solidFill>
                <a:srgbClr val="232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3401" y="2587651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1996111" y="1050584"/>
                  </a:moveTo>
                  <a:lnTo>
                    <a:pt x="105058" y="1050584"/>
                  </a:lnTo>
                  <a:lnTo>
                    <a:pt x="64164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lnTo>
                    <a:pt x="8256" y="64164"/>
                  </a:lnTo>
                  <a:lnTo>
                    <a:pt x="30770" y="30770"/>
                  </a:lnTo>
                  <a:lnTo>
                    <a:pt x="64164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9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3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3401" y="2587651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0" y="105058"/>
                  </a:moveTo>
                  <a:lnTo>
                    <a:pt x="8256" y="64164"/>
                  </a:lnTo>
                  <a:lnTo>
                    <a:pt x="30770" y="30770"/>
                  </a:lnTo>
                  <a:lnTo>
                    <a:pt x="64164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9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3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lnTo>
                    <a:pt x="105058" y="1050584"/>
                  </a:lnTo>
                  <a:lnTo>
                    <a:pt x="64164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close/>
                </a:path>
              </a:pathLst>
            </a:custGeom>
            <a:ln w="25399">
              <a:solidFill>
                <a:srgbClr val="282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63564" y="2575378"/>
            <a:ext cx="1799589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Microsoft Sans Serif"/>
                <a:cs typeface="Microsoft Sans Serif"/>
              </a:rPr>
              <a:t>Пр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spc="-5" dirty="0">
                <a:latin typeface="Microsoft Sans Serif"/>
                <a:cs typeface="Microsoft Sans Serif"/>
              </a:rPr>
              <a:t>дос</a:t>
            </a:r>
            <a:r>
              <a:rPr sz="1800" spc="-25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а</a:t>
            </a:r>
            <a:r>
              <a:rPr sz="1800" spc="-40" dirty="0">
                <a:latin typeface="Microsoft Sans Serif"/>
                <a:cs typeface="Microsoft Sans Serif"/>
              </a:rPr>
              <a:t>в</a:t>
            </a:r>
            <a:r>
              <a:rPr sz="1800" spc="-5" dirty="0">
                <a:latin typeface="Microsoft Sans Serif"/>
                <a:cs typeface="Microsoft Sans Serif"/>
              </a:rPr>
              <a:t>ление  </a:t>
            </a:r>
            <a:r>
              <a:rPr sz="1800" spc="-25" dirty="0">
                <a:latin typeface="Microsoft Sans Serif"/>
                <a:cs typeface="Microsoft Sans Serif"/>
              </a:rPr>
              <a:t>отчетов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бумажном 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носителе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01872" y="1970864"/>
            <a:ext cx="2967355" cy="1155065"/>
            <a:chOff x="5501872" y="1970864"/>
            <a:chExt cx="2967355" cy="1155065"/>
          </a:xfrm>
        </p:grpSpPr>
        <p:sp>
          <p:nvSpPr>
            <p:cNvPr id="11" name="object 11"/>
            <p:cNvSpPr/>
            <p:nvPr/>
          </p:nvSpPr>
          <p:spPr>
            <a:xfrm>
              <a:off x="5514572" y="2508857"/>
              <a:ext cx="840740" cy="604520"/>
            </a:xfrm>
            <a:custGeom>
              <a:avLst/>
              <a:gdLst/>
              <a:ahLst/>
              <a:cxnLst/>
              <a:rect l="l" t="t" r="r" b="b"/>
              <a:pathLst>
                <a:path w="840739" h="604519">
                  <a:moveTo>
                    <a:pt x="0" y="604085"/>
                  </a:moveTo>
                  <a:lnTo>
                    <a:pt x="840467" y="0"/>
                  </a:lnTo>
                </a:path>
              </a:pathLst>
            </a:custGeom>
            <a:ln w="25399">
              <a:solidFill>
                <a:srgbClr val="282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55040" y="1983564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1996111" y="1050584"/>
                  </a:moveTo>
                  <a:lnTo>
                    <a:pt x="105058" y="1050584"/>
                  </a:lnTo>
                  <a:lnTo>
                    <a:pt x="64165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lnTo>
                    <a:pt x="8256" y="64165"/>
                  </a:lnTo>
                  <a:lnTo>
                    <a:pt x="30770" y="30770"/>
                  </a:lnTo>
                  <a:lnTo>
                    <a:pt x="64165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8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4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5040" y="1983564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0" y="105058"/>
                  </a:moveTo>
                  <a:lnTo>
                    <a:pt x="8256" y="64165"/>
                  </a:lnTo>
                  <a:lnTo>
                    <a:pt x="30770" y="30770"/>
                  </a:lnTo>
                  <a:lnTo>
                    <a:pt x="64165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8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4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lnTo>
                    <a:pt x="105058" y="1050584"/>
                  </a:lnTo>
                  <a:lnTo>
                    <a:pt x="64165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close/>
                </a:path>
              </a:pathLst>
            </a:custGeom>
            <a:ln w="25399">
              <a:solidFill>
                <a:srgbClr val="282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95089" y="2341624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Перепроизводство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01872" y="3100245"/>
            <a:ext cx="2967355" cy="1155065"/>
            <a:chOff x="5501872" y="3100245"/>
            <a:chExt cx="2967355" cy="1155065"/>
          </a:xfrm>
        </p:grpSpPr>
        <p:sp>
          <p:nvSpPr>
            <p:cNvPr id="16" name="object 16"/>
            <p:cNvSpPr/>
            <p:nvPr/>
          </p:nvSpPr>
          <p:spPr>
            <a:xfrm>
              <a:off x="5514572" y="3112945"/>
              <a:ext cx="840740" cy="604520"/>
            </a:xfrm>
            <a:custGeom>
              <a:avLst/>
              <a:gdLst/>
              <a:ahLst/>
              <a:cxnLst/>
              <a:rect l="l" t="t" r="r" b="b"/>
              <a:pathLst>
                <a:path w="840739" h="604520">
                  <a:moveTo>
                    <a:pt x="0" y="0"/>
                  </a:moveTo>
                  <a:lnTo>
                    <a:pt x="840467" y="604085"/>
                  </a:lnTo>
                </a:path>
              </a:pathLst>
            </a:custGeom>
            <a:ln w="25399">
              <a:solidFill>
                <a:srgbClr val="282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55040" y="3191738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1996111" y="1050584"/>
                  </a:moveTo>
                  <a:lnTo>
                    <a:pt x="105058" y="1050584"/>
                  </a:lnTo>
                  <a:lnTo>
                    <a:pt x="64165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lnTo>
                    <a:pt x="8256" y="64164"/>
                  </a:lnTo>
                  <a:lnTo>
                    <a:pt x="30770" y="30770"/>
                  </a:lnTo>
                  <a:lnTo>
                    <a:pt x="64165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8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4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5040" y="3191738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0" y="105058"/>
                  </a:moveTo>
                  <a:lnTo>
                    <a:pt x="8256" y="64164"/>
                  </a:lnTo>
                  <a:lnTo>
                    <a:pt x="30770" y="30770"/>
                  </a:lnTo>
                  <a:lnTo>
                    <a:pt x="64165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8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4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lnTo>
                    <a:pt x="105058" y="1050584"/>
                  </a:lnTo>
                  <a:lnTo>
                    <a:pt x="64165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close/>
                </a:path>
              </a:pathLst>
            </a:custGeom>
            <a:ln w="25399">
              <a:solidFill>
                <a:srgbClr val="282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94668" y="3426354"/>
            <a:ext cx="162179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45770" marR="5080" indent="-433705">
              <a:lnSpc>
                <a:spcPts val="1939"/>
              </a:lnSpc>
              <a:spcBef>
                <a:spcPts val="345"/>
              </a:spcBef>
            </a:pPr>
            <a:r>
              <a:rPr sz="1800" spc="15" dirty="0">
                <a:latin typeface="Microsoft Sans Serif"/>
                <a:cs typeface="Microsoft Sans Serif"/>
              </a:rPr>
              <a:t>М</a:t>
            </a:r>
            <a:r>
              <a:rPr sz="1800" spc="-40" dirty="0">
                <a:latin typeface="Microsoft Sans Serif"/>
                <a:cs typeface="Microsoft Sans Serif"/>
              </a:rPr>
              <a:t>а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ериальные  </a:t>
            </a:r>
            <a:r>
              <a:rPr sz="1800" spc="-20" dirty="0">
                <a:latin typeface="Microsoft Sans Serif"/>
                <a:cs typeface="Microsoft Sans Serif"/>
              </a:rPr>
              <a:t>потери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60233" y="4006375"/>
            <a:ext cx="2967355" cy="1457325"/>
            <a:chOff x="2560233" y="4006375"/>
            <a:chExt cx="2967355" cy="1457325"/>
          </a:xfrm>
        </p:grpSpPr>
        <p:sp>
          <p:nvSpPr>
            <p:cNvPr id="21" name="object 21"/>
            <p:cNvSpPr/>
            <p:nvPr/>
          </p:nvSpPr>
          <p:spPr>
            <a:xfrm>
              <a:off x="2572933" y="4019075"/>
              <a:ext cx="840740" cy="906144"/>
            </a:xfrm>
            <a:custGeom>
              <a:avLst/>
              <a:gdLst/>
              <a:ahLst/>
              <a:cxnLst/>
              <a:rect l="l" t="t" r="r" b="b"/>
              <a:pathLst>
                <a:path w="840739" h="906145">
                  <a:moveTo>
                    <a:pt x="0" y="0"/>
                  </a:moveTo>
                  <a:lnTo>
                    <a:pt x="840467" y="906129"/>
                  </a:lnTo>
                </a:path>
              </a:pathLst>
            </a:custGeom>
            <a:ln w="25399">
              <a:solidFill>
                <a:srgbClr val="2323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13401" y="4399912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1996111" y="1050584"/>
                  </a:moveTo>
                  <a:lnTo>
                    <a:pt x="105058" y="1050584"/>
                  </a:lnTo>
                  <a:lnTo>
                    <a:pt x="64164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lnTo>
                    <a:pt x="8256" y="64164"/>
                  </a:lnTo>
                  <a:lnTo>
                    <a:pt x="30770" y="30770"/>
                  </a:lnTo>
                  <a:lnTo>
                    <a:pt x="64164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9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3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3401" y="4399912"/>
              <a:ext cx="2101215" cy="1050925"/>
            </a:xfrm>
            <a:custGeom>
              <a:avLst/>
              <a:gdLst/>
              <a:ahLst/>
              <a:cxnLst/>
              <a:rect l="l" t="t" r="r" b="b"/>
              <a:pathLst>
                <a:path w="2101215" h="1050925">
                  <a:moveTo>
                    <a:pt x="0" y="105058"/>
                  </a:moveTo>
                  <a:lnTo>
                    <a:pt x="8256" y="64164"/>
                  </a:lnTo>
                  <a:lnTo>
                    <a:pt x="30770" y="30770"/>
                  </a:lnTo>
                  <a:lnTo>
                    <a:pt x="64164" y="8256"/>
                  </a:lnTo>
                  <a:lnTo>
                    <a:pt x="105058" y="0"/>
                  </a:lnTo>
                  <a:lnTo>
                    <a:pt x="1996111" y="0"/>
                  </a:lnTo>
                  <a:lnTo>
                    <a:pt x="2036315" y="7997"/>
                  </a:lnTo>
                  <a:lnTo>
                    <a:pt x="2070399" y="30770"/>
                  </a:lnTo>
                  <a:lnTo>
                    <a:pt x="2093172" y="64854"/>
                  </a:lnTo>
                  <a:lnTo>
                    <a:pt x="2101169" y="105058"/>
                  </a:lnTo>
                  <a:lnTo>
                    <a:pt x="2101169" y="945526"/>
                  </a:lnTo>
                  <a:lnTo>
                    <a:pt x="2092913" y="986420"/>
                  </a:lnTo>
                  <a:lnTo>
                    <a:pt x="2070399" y="1019814"/>
                  </a:lnTo>
                  <a:lnTo>
                    <a:pt x="2037005" y="1042328"/>
                  </a:lnTo>
                  <a:lnTo>
                    <a:pt x="1996111" y="1050584"/>
                  </a:lnTo>
                  <a:lnTo>
                    <a:pt x="105058" y="1050584"/>
                  </a:lnTo>
                  <a:lnTo>
                    <a:pt x="64164" y="1042328"/>
                  </a:lnTo>
                  <a:lnTo>
                    <a:pt x="30770" y="1019814"/>
                  </a:lnTo>
                  <a:lnTo>
                    <a:pt x="8256" y="986420"/>
                  </a:lnTo>
                  <a:lnTo>
                    <a:pt x="0" y="945526"/>
                  </a:lnTo>
                  <a:lnTo>
                    <a:pt x="0" y="105058"/>
                  </a:lnTo>
                  <a:close/>
                </a:path>
              </a:pathLst>
            </a:custGeom>
            <a:ln w="25399">
              <a:solidFill>
                <a:srgbClr val="282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74249" y="4634526"/>
            <a:ext cx="13792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90830">
              <a:lnSpc>
                <a:spcPts val="1939"/>
              </a:lnSpc>
              <a:spcBef>
                <a:spcPts val="34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Анализ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мони</a:t>
            </a:r>
            <a:r>
              <a:rPr sz="1800" spc="-35" dirty="0">
                <a:latin typeface="Microsoft Sans Serif"/>
                <a:cs typeface="Microsoft Sans Serif"/>
              </a:rPr>
              <a:t>т</a:t>
            </a:r>
            <a:r>
              <a:rPr sz="1800" spc="-15" dirty="0">
                <a:latin typeface="Microsoft Sans Serif"/>
                <a:cs typeface="Microsoft Sans Serif"/>
              </a:rPr>
              <a:t>орин</a:t>
            </a:r>
            <a:r>
              <a:rPr sz="1800" spc="-50" dirty="0">
                <a:latin typeface="Microsoft Sans Serif"/>
                <a:cs typeface="Microsoft Sans Serif"/>
              </a:rPr>
              <a:t>г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14573" y="4399912"/>
            <a:ext cx="2941955" cy="1050925"/>
          </a:xfrm>
          <a:custGeom>
            <a:avLst/>
            <a:gdLst/>
            <a:ahLst/>
            <a:cxnLst/>
            <a:rect l="l" t="t" r="r" b="b"/>
            <a:pathLst>
              <a:path w="2941954" h="1050925">
                <a:moveTo>
                  <a:pt x="0" y="525291"/>
                </a:moveTo>
                <a:lnTo>
                  <a:pt x="840467" y="525291"/>
                </a:lnTo>
              </a:path>
              <a:path w="2941954" h="1050925">
                <a:moveTo>
                  <a:pt x="840467" y="105058"/>
                </a:moveTo>
                <a:lnTo>
                  <a:pt x="848724" y="64164"/>
                </a:lnTo>
                <a:lnTo>
                  <a:pt x="871238" y="30770"/>
                </a:lnTo>
                <a:lnTo>
                  <a:pt x="904633" y="8256"/>
                </a:lnTo>
                <a:lnTo>
                  <a:pt x="945526" y="0"/>
                </a:lnTo>
                <a:lnTo>
                  <a:pt x="2836579" y="0"/>
                </a:lnTo>
                <a:lnTo>
                  <a:pt x="2876783" y="7997"/>
                </a:lnTo>
                <a:lnTo>
                  <a:pt x="2910866" y="30770"/>
                </a:lnTo>
                <a:lnTo>
                  <a:pt x="2933640" y="64854"/>
                </a:lnTo>
                <a:lnTo>
                  <a:pt x="2941637" y="105058"/>
                </a:lnTo>
                <a:lnTo>
                  <a:pt x="2941637" y="945526"/>
                </a:lnTo>
                <a:lnTo>
                  <a:pt x="2933382" y="986420"/>
                </a:lnTo>
                <a:lnTo>
                  <a:pt x="2910867" y="1019814"/>
                </a:lnTo>
                <a:lnTo>
                  <a:pt x="2877473" y="1042328"/>
                </a:lnTo>
                <a:lnTo>
                  <a:pt x="2836579" y="1050584"/>
                </a:lnTo>
                <a:lnTo>
                  <a:pt x="945526" y="1050584"/>
                </a:lnTo>
                <a:lnTo>
                  <a:pt x="904633" y="1042328"/>
                </a:lnTo>
                <a:lnTo>
                  <a:pt x="871238" y="1019814"/>
                </a:lnTo>
                <a:lnTo>
                  <a:pt x="848724" y="986420"/>
                </a:lnTo>
                <a:lnTo>
                  <a:pt x="840467" y="945526"/>
                </a:lnTo>
                <a:lnTo>
                  <a:pt x="840467" y="105058"/>
                </a:lnTo>
                <a:close/>
              </a:path>
            </a:pathLst>
          </a:custGeom>
          <a:ln w="25399">
            <a:solidFill>
              <a:srgbClr val="282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75438" y="4634526"/>
            <a:ext cx="125666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64795" marR="5080" indent="-252729">
              <a:lnSpc>
                <a:spcPts val="1939"/>
              </a:lnSpc>
              <a:spcBef>
                <a:spcPts val="34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Временные  </a:t>
            </a:r>
            <a:r>
              <a:rPr sz="1800" spc="-20" dirty="0">
                <a:latin typeface="Microsoft Sans Serif"/>
                <a:cs typeface="Microsoft Sans Serif"/>
              </a:rPr>
              <a:t>потери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099" y="269792"/>
            <a:ext cx="6829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Карта</a:t>
            </a:r>
            <a:r>
              <a:rPr spc="-20" dirty="0"/>
              <a:t> </a:t>
            </a:r>
            <a:r>
              <a:rPr spc="-40" dirty="0"/>
              <a:t>целевого</a:t>
            </a:r>
            <a:r>
              <a:rPr spc="-20" dirty="0"/>
              <a:t> </a:t>
            </a:r>
            <a:r>
              <a:rPr spc="-10" dirty="0"/>
              <a:t>состояния</a:t>
            </a:r>
            <a:r>
              <a:rPr spc="-15" dirty="0"/>
              <a:t> </a:t>
            </a:r>
            <a:r>
              <a:rPr spc="-20" dirty="0"/>
              <a:t>процесса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5071" y="611410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1596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5694" y="1976338"/>
            <a:ext cx="528955" cy="386080"/>
            <a:chOff x="6225694" y="1976338"/>
            <a:chExt cx="528955" cy="386080"/>
          </a:xfrm>
        </p:grpSpPr>
        <p:sp>
          <p:nvSpPr>
            <p:cNvPr id="5" name="object 5"/>
            <p:cNvSpPr/>
            <p:nvPr/>
          </p:nvSpPr>
          <p:spPr>
            <a:xfrm>
              <a:off x="6238394" y="1989038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503236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3236" y="0"/>
                  </a:lnTo>
                  <a:lnTo>
                    <a:pt x="503236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38394" y="1989038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0" y="0"/>
                  </a:moveTo>
                  <a:lnTo>
                    <a:pt x="503236" y="0"/>
                  </a:lnTo>
                  <a:lnTo>
                    <a:pt x="503236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46214" y="2014787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55776" y="2021295"/>
            <a:ext cx="528955" cy="386080"/>
            <a:chOff x="4155776" y="2021295"/>
            <a:chExt cx="528955" cy="386080"/>
          </a:xfrm>
        </p:grpSpPr>
        <p:sp>
          <p:nvSpPr>
            <p:cNvPr id="9" name="object 9"/>
            <p:cNvSpPr/>
            <p:nvPr/>
          </p:nvSpPr>
          <p:spPr>
            <a:xfrm>
              <a:off x="4168476" y="2033995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503236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3236" y="0"/>
                  </a:lnTo>
                  <a:lnTo>
                    <a:pt x="503236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68476" y="2033995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4" h="360680">
                  <a:moveTo>
                    <a:pt x="0" y="0"/>
                  </a:moveTo>
                  <a:lnTo>
                    <a:pt x="503236" y="0"/>
                  </a:lnTo>
                  <a:lnTo>
                    <a:pt x="503236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76296" y="2059744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0008" y="2003115"/>
            <a:ext cx="530225" cy="386080"/>
            <a:chOff x="270008" y="2003115"/>
            <a:chExt cx="530225" cy="386080"/>
          </a:xfrm>
        </p:grpSpPr>
        <p:sp>
          <p:nvSpPr>
            <p:cNvPr id="13" name="object 13"/>
            <p:cNvSpPr/>
            <p:nvPr/>
          </p:nvSpPr>
          <p:spPr>
            <a:xfrm>
              <a:off x="282708" y="2015815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80">
                  <a:moveTo>
                    <a:pt x="504824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4824" y="0"/>
                  </a:lnTo>
                  <a:lnTo>
                    <a:pt x="504824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2708" y="2015815"/>
              <a:ext cx="504825" cy="360680"/>
            </a:xfrm>
            <a:custGeom>
              <a:avLst/>
              <a:gdLst/>
              <a:ahLst/>
              <a:cxnLst/>
              <a:rect l="l" t="t" r="r" b="b"/>
              <a:pathLst>
                <a:path w="504825" h="360680">
                  <a:moveTo>
                    <a:pt x="0" y="0"/>
                  </a:moveTo>
                  <a:lnTo>
                    <a:pt x="504824" y="0"/>
                  </a:lnTo>
                  <a:lnTo>
                    <a:pt x="504824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1321" y="2041564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16869" y="1976700"/>
            <a:ext cx="528955" cy="386080"/>
            <a:chOff x="2016869" y="1976700"/>
            <a:chExt cx="528955" cy="386080"/>
          </a:xfrm>
        </p:grpSpPr>
        <p:sp>
          <p:nvSpPr>
            <p:cNvPr id="17" name="object 17"/>
            <p:cNvSpPr/>
            <p:nvPr/>
          </p:nvSpPr>
          <p:spPr>
            <a:xfrm>
              <a:off x="2029569" y="1989400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5" h="360680">
                  <a:moveTo>
                    <a:pt x="503237" y="360361"/>
                  </a:moveTo>
                  <a:lnTo>
                    <a:pt x="0" y="360361"/>
                  </a:lnTo>
                  <a:lnTo>
                    <a:pt x="0" y="0"/>
                  </a:lnTo>
                  <a:lnTo>
                    <a:pt x="503237" y="0"/>
                  </a:lnTo>
                  <a:lnTo>
                    <a:pt x="503237" y="360361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9569" y="1989400"/>
              <a:ext cx="503555" cy="360680"/>
            </a:xfrm>
            <a:custGeom>
              <a:avLst/>
              <a:gdLst/>
              <a:ahLst/>
              <a:cxnLst/>
              <a:rect l="l" t="t" r="r" b="b"/>
              <a:pathLst>
                <a:path w="503555" h="360680">
                  <a:moveTo>
                    <a:pt x="0" y="0"/>
                  </a:moveTo>
                  <a:lnTo>
                    <a:pt x="503237" y="0"/>
                  </a:lnTo>
                  <a:lnTo>
                    <a:pt x="503237" y="360361"/>
                  </a:lnTo>
                  <a:lnTo>
                    <a:pt x="0" y="3603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E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37390" y="2015149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ШАГ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3101" y="2367062"/>
            <a:ext cx="6270625" cy="979169"/>
            <a:chOff x="393101" y="2367062"/>
            <a:chExt cx="6270625" cy="979169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608" y="2859240"/>
              <a:ext cx="378450" cy="3054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4370" y="2881002"/>
              <a:ext cx="288924" cy="2158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54370" y="2881002"/>
              <a:ext cx="288925" cy="215900"/>
            </a:xfrm>
            <a:custGeom>
              <a:avLst/>
              <a:gdLst/>
              <a:ahLst/>
              <a:cxnLst/>
              <a:rect l="l" t="t" r="r" b="b"/>
              <a:pathLst>
                <a:path w="288925" h="215900">
                  <a:moveTo>
                    <a:pt x="0" y="53974"/>
                  </a:moveTo>
                  <a:lnTo>
                    <a:pt x="180974" y="53974"/>
                  </a:lnTo>
                  <a:lnTo>
                    <a:pt x="180974" y="0"/>
                  </a:lnTo>
                  <a:lnTo>
                    <a:pt x="288924" y="107949"/>
                  </a:lnTo>
                  <a:lnTo>
                    <a:pt x="180974" y="215899"/>
                  </a:lnTo>
                  <a:lnTo>
                    <a:pt x="180974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613" y="2376574"/>
              <a:ext cx="1751849" cy="9600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2613" y="2376574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2613" y="2605174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49" y="365749"/>
                  </a:moveTo>
                  <a:lnTo>
                    <a:pt x="0" y="36574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365749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7863" y="2371824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5">
                  <a:moveTo>
                    <a:pt x="4749" y="0"/>
                  </a:moveTo>
                  <a:lnTo>
                    <a:pt x="4749" y="969599"/>
                  </a:lnTo>
                </a:path>
                <a:path w="1761489" h="969645">
                  <a:moveTo>
                    <a:pt x="1756599" y="0"/>
                  </a:moveTo>
                  <a:lnTo>
                    <a:pt x="1756599" y="969599"/>
                  </a:lnTo>
                </a:path>
                <a:path w="1761489" h="969645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7864" y="2592475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7863" y="2970925"/>
              <a:ext cx="1761489" cy="365760"/>
            </a:xfrm>
            <a:custGeom>
              <a:avLst/>
              <a:gdLst/>
              <a:ahLst/>
              <a:cxnLst/>
              <a:rect l="l" t="t" r="r" b="b"/>
              <a:pathLst>
                <a:path w="1761489" h="365760">
                  <a:moveTo>
                    <a:pt x="0" y="0"/>
                  </a:moveTo>
                  <a:lnTo>
                    <a:pt x="1761349" y="0"/>
                  </a:lnTo>
                </a:path>
                <a:path w="1761489" h="365760">
                  <a:moveTo>
                    <a:pt x="0" y="365749"/>
                  </a:moveTo>
                  <a:lnTo>
                    <a:pt x="1761349" y="365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170" y="2859240"/>
              <a:ext cx="376863" cy="3054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1932" y="2881002"/>
              <a:ext cx="287338" cy="2158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241932" y="2881002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4"/>
                  </a:moveTo>
                  <a:lnTo>
                    <a:pt x="179388" y="53974"/>
                  </a:lnTo>
                  <a:lnTo>
                    <a:pt x="179388" y="0"/>
                  </a:lnTo>
                  <a:lnTo>
                    <a:pt x="287338" y="107949"/>
                  </a:lnTo>
                  <a:lnTo>
                    <a:pt x="179388" y="215899"/>
                  </a:lnTo>
                  <a:lnTo>
                    <a:pt x="179388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320" y="2859240"/>
              <a:ext cx="376863" cy="3054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1082" y="2881002"/>
              <a:ext cx="287338" cy="21589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31082" y="2881002"/>
              <a:ext cx="287655" cy="215900"/>
            </a:xfrm>
            <a:custGeom>
              <a:avLst/>
              <a:gdLst/>
              <a:ahLst/>
              <a:cxnLst/>
              <a:rect l="l" t="t" r="r" b="b"/>
              <a:pathLst>
                <a:path w="287654" h="215900">
                  <a:moveTo>
                    <a:pt x="0" y="53974"/>
                  </a:moveTo>
                  <a:lnTo>
                    <a:pt x="179388" y="53974"/>
                  </a:lnTo>
                  <a:lnTo>
                    <a:pt x="179388" y="0"/>
                  </a:lnTo>
                  <a:lnTo>
                    <a:pt x="287338" y="107949"/>
                  </a:lnTo>
                  <a:lnTo>
                    <a:pt x="179388" y="215899"/>
                  </a:lnTo>
                  <a:lnTo>
                    <a:pt x="179388" y="161924"/>
                  </a:lnTo>
                  <a:lnTo>
                    <a:pt x="0" y="161924"/>
                  </a:lnTo>
                  <a:lnTo>
                    <a:pt x="0" y="53974"/>
                  </a:lnTo>
                  <a:close/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495925" y="4782889"/>
            <a:ext cx="671830" cy="530225"/>
            <a:chOff x="5495925" y="4782889"/>
            <a:chExt cx="671830" cy="530225"/>
          </a:xfrm>
        </p:grpSpPr>
        <p:sp>
          <p:nvSpPr>
            <p:cNvPr id="37" name="object 37"/>
            <p:cNvSpPr/>
            <p:nvPr/>
          </p:nvSpPr>
          <p:spPr>
            <a:xfrm>
              <a:off x="5508625" y="4996935"/>
              <a:ext cx="646430" cy="109220"/>
            </a:xfrm>
            <a:custGeom>
              <a:avLst/>
              <a:gdLst/>
              <a:ahLst/>
              <a:cxnLst/>
              <a:rect l="l" t="t" r="r" b="b"/>
              <a:pathLst>
                <a:path w="646429" h="109220">
                  <a:moveTo>
                    <a:pt x="0" y="0"/>
                  </a:moveTo>
                  <a:lnTo>
                    <a:pt x="646199" y="109199"/>
                  </a:lnTo>
                </a:path>
              </a:pathLst>
            </a:custGeom>
            <a:ln w="19049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8625" y="479558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08625" y="4795589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17386" y="3946568"/>
            <a:ext cx="41103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ВПП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время</a:t>
            </a:r>
            <a:r>
              <a:rPr sz="1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протекания</a:t>
            </a:r>
            <a:r>
              <a:rPr sz="12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процесса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1200" b="1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 183</a:t>
            </a:r>
            <a:r>
              <a:rPr sz="1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мин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.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255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мин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89206" y="4964634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495925" y="5503614"/>
            <a:ext cx="671830" cy="530225"/>
            <a:chOff x="5495925" y="5503614"/>
            <a:chExt cx="671830" cy="530225"/>
          </a:xfrm>
        </p:grpSpPr>
        <p:sp>
          <p:nvSpPr>
            <p:cNvPr id="43" name="object 43"/>
            <p:cNvSpPr/>
            <p:nvPr/>
          </p:nvSpPr>
          <p:spPr>
            <a:xfrm>
              <a:off x="5508625" y="551631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08625" y="5516314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6" y="365226"/>
                  </a:lnTo>
                  <a:lnTo>
                    <a:pt x="142444" y="411736"/>
                  </a:lnTo>
                  <a:lnTo>
                    <a:pt x="169514" y="325729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89206" y="5685359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7376" y="2397403"/>
            <a:ext cx="174243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Microsoft Sans Serif"/>
                <a:cs typeface="Microsoft Sans Serif"/>
              </a:rPr>
              <a:t>директор</a:t>
            </a:r>
            <a:endParaRPr sz="900">
              <a:latin typeface="Microsoft Sans Serif"/>
              <a:cs typeface="Microsoft Sans Serif"/>
            </a:endParaRPr>
          </a:p>
          <a:p>
            <a:pPr marL="273685" marR="267335" algn="ctr">
              <a:lnSpc>
                <a:spcPct val="100000"/>
              </a:lnSpc>
              <a:spcBef>
                <a:spcPts val="720"/>
              </a:spcBef>
            </a:pPr>
            <a:r>
              <a:rPr sz="900" b="1" spc="-10" dirty="0">
                <a:latin typeface="Arial"/>
                <a:cs typeface="Arial"/>
              </a:rPr>
              <a:t>Запрашивает отчет </a:t>
            </a:r>
            <a:r>
              <a:rPr sz="900" b="1" dirty="0">
                <a:latin typeface="Arial"/>
                <a:cs typeface="Arial"/>
              </a:rPr>
              <a:t>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подготовке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к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2613" y="2977607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63550" marR="419100" indent="-38100">
              <a:lnSpc>
                <a:spcPct val="100000"/>
              </a:lnSpc>
              <a:spcBef>
                <a:spcPts val="210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</a:t>
            </a:r>
            <a:r>
              <a:rPr sz="900" spc="-40" dirty="0">
                <a:latin typeface="Microsoft Sans Serif"/>
                <a:cs typeface="Microsoft Sans Serif"/>
              </a:rPr>
              <a:t>е</a:t>
            </a:r>
            <a:r>
              <a:rPr sz="900" dirty="0">
                <a:latin typeface="Microsoft Sans Serif"/>
                <a:cs typeface="Microsoft Sans Serif"/>
              </a:rPr>
              <a:t>тры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ша</a:t>
            </a:r>
            <a:r>
              <a:rPr sz="900" spc="-25" dirty="0">
                <a:latin typeface="Microsoft Sans Serif"/>
                <a:cs typeface="Microsoft Sans Serif"/>
              </a:rPr>
              <a:t>г</a:t>
            </a:r>
            <a:r>
              <a:rPr sz="900" dirty="0">
                <a:latin typeface="Microsoft Sans Serif"/>
                <a:cs typeface="Microsoft Sans Serif"/>
              </a:rPr>
              <a:t>а  3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</a:t>
            </a:r>
            <a:r>
              <a:rPr sz="900" spc="2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078549" y="4798764"/>
            <a:ext cx="2457450" cy="1329055"/>
            <a:chOff x="6078549" y="4798764"/>
            <a:chExt cx="2457450" cy="1329055"/>
          </a:xfrm>
        </p:grpSpPr>
        <p:sp>
          <p:nvSpPr>
            <p:cNvPr id="49" name="object 49"/>
            <p:cNvSpPr/>
            <p:nvPr/>
          </p:nvSpPr>
          <p:spPr>
            <a:xfrm>
              <a:off x="6083300" y="5157190"/>
              <a:ext cx="2447925" cy="964565"/>
            </a:xfrm>
            <a:custGeom>
              <a:avLst/>
              <a:gdLst/>
              <a:ahLst/>
              <a:cxnLst/>
              <a:rect l="l" t="t" r="r" b="b"/>
              <a:pathLst>
                <a:path w="2447925" h="964564">
                  <a:moveTo>
                    <a:pt x="2447925" y="720102"/>
                  </a:moveTo>
                  <a:lnTo>
                    <a:pt x="0" y="720102"/>
                  </a:lnTo>
                  <a:lnTo>
                    <a:pt x="0" y="964031"/>
                  </a:lnTo>
                  <a:lnTo>
                    <a:pt x="2447925" y="964031"/>
                  </a:lnTo>
                  <a:lnTo>
                    <a:pt x="2447925" y="720102"/>
                  </a:lnTo>
                  <a:close/>
                </a:path>
                <a:path w="2447925" h="964564">
                  <a:moveTo>
                    <a:pt x="2447925" y="0"/>
                  </a:moveTo>
                  <a:lnTo>
                    <a:pt x="0" y="0"/>
                  </a:lnTo>
                  <a:lnTo>
                    <a:pt x="0" y="368528"/>
                  </a:lnTo>
                  <a:lnTo>
                    <a:pt x="2447925" y="368528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4F81B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78549" y="4805114"/>
              <a:ext cx="2457450" cy="0"/>
            </a:xfrm>
            <a:custGeom>
              <a:avLst/>
              <a:gdLst/>
              <a:ahLst/>
              <a:cxnLst/>
              <a:rect l="l" t="t" r="r" b="b"/>
              <a:pathLst>
                <a:path w="2457450">
                  <a:moveTo>
                    <a:pt x="0" y="0"/>
                  </a:moveTo>
                  <a:lnTo>
                    <a:pt x="2457424" y="0"/>
                  </a:lnTo>
                </a:path>
              </a:pathLst>
            </a:custGeom>
            <a:ln w="12699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78550" y="6114865"/>
              <a:ext cx="2457450" cy="12700"/>
            </a:xfrm>
            <a:custGeom>
              <a:avLst/>
              <a:gdLst/>
              <a:ahLst/>
              <a:cxnLst/>
              <a:rect l="l" t="t" r="r" b="b"/>
              <a:pathLst>
                <a:path w="2457450" h="12700">
                  <a:moveTo>
                    <a:pt x="0" y="0"/>
                  </a:moveTo>
                  <a:lnTo>
                    <a:pt x="2457424" y="0"/>
                  </a:lnTo>
                  <a:lnTo>
                    <a:pt x="2457424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065849" y="4825435"/>
            <a:ext cx="250634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ts val="115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Временны</a:t>
            </a:r>
            <a:r>
              <a:rPr sz="1000" spc="-5" dirty="0">
                <a:latin typeface="Microsoft Sans Serif"/>
                <a:cs typeface="Microsoft Sans Serif"/>
              </a:rPr>
              <a:t>е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</a:t>
            </a:r>
            <a:r>
              <a:rPr sz="1000" spc="-35" dirty="0">
                <a:latin typeface="Microsoft Sans Serif"/>
                <a:cs typeface="Microsoft Sans Serif"/>
              </a:rPr>
              <a:t>о</a:t>
            </a:r>
            <a:r>
              <a:rPr sz="1000" spc="-15" dirty="0">
                <a:latin typeface="Microsoft Sans Serif"/>
                <a:cs typeface="Microsoft Sans Serif"/>
              </a:rPr>
              <a:t>т</a:t>
            </a:r>
            <a:r>
              <a:rPr sz="1000" spc="-10" dirty="0">
                <a:latin typeface="Microsoft Sans Serif"/>
                <a:cs typeface="Microsoft Sans Serif"/>
              </a:rPr>
              <a:t>ери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910"/>
              </a:lnSpc>
              <a:tabLst>
                <a:tab pos="2493010" algn="l"/>
              </a:tabLst>
            </a:pPr>
            <a:r>
              <a:rPr sz="800" u="sng" dirty="0">
                <a:solidFill>
                  <a:srgbClr val="FFFFFF"/>
                </a:solidFill>
                <a:uFill>
                  <a:solidFill>
                    <a:srgbClr val="4F81BD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56325" y="5546035"/>
            <a:ext cx="636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Ожидание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01807" y="1917390"/>
            <a:ext cx="671830" cy="530225"/>
            <a:chOff x="701807" y="1917390"/>
            <a:chExt cx="671830" cy="530225"/>
          </a:xfrm>
        </p:grpSpPr>
        <p:sp>
          <p:nvSpPr>
            <p:cNvPr id="55" name="object 55"/>
            <p:cNvSpPr/>
            <p:nvPr/>
          </p:nvSpPr>
          <p:spPr>
            <a:xfrm>
              <a:off x="714507" y="1930090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4507" y="1930090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6" y="135554"/>
                  </a:moveTo>
                  <a:lnTo>
                    <a:pt x="434391" y="0"/>
                  </a:lnTo>
                  <a:lnTo>
                    <a:pt x="423413" y="124453"/>
                  </a:lnTo>
                  <a:lnTo>
                    <a:pt x="549794" y="104166"/>
                  </a:lnTo>
                  <a:lnTo>
                    <a:pt x="499600" y="170962"/>
                  </a:lnTo>
                  <a:lnTo>
                    <a:pt x="631066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9" y="302474"/>
                  </a:lnTo>
                  <a:lnTo>
                    <a:pt x="542764" y="422907"/>
                  </a:lnTo>
                  <a:lnTo>
                    <a:pt x="419375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95089" y="2099135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423964" y="4593671"/>
            <a:ext cx="389890" cy="1592580"/>
            <a:chOff x="4423964" y="4593671"/>
            <a:chExt cx="389890" cy="159258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3964" y="4593671"/>
              <a:ext cx="389525" cy="159216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3963" y="4610670"/>
              <a:ext cx="288031" cy="1512167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4463963" y="4610670"/>
            <a:ext cx="326390" cy="15125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4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Ы  Х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08625" y="4445578"/>
            <a:ext cx="2154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Условные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обозначения: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456356" y="2380428"/>
            <a:ext cx="1771014" cy="979169"/>
            <a:chOff x="2456356" y="2380428"/>
            <a:chExt cx="1771014" cy="979169"/>
          </a:xfrm>
        </p:grpSpPr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5868" y="2389941"/>
              <a:ext cx="1751850" cy="96009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465868" y="2389941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50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50" y="0"/>
                  </a:lnTo>
                  <a:lnTo>
                    <a:pt x="1751850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65868" y="2618541"/>
              <a:ext cx="1751964" cy="365760"/>
            </a:xfrm>
            <a:custGeom>
              <a:avLst/>
              <a:gdLst/>
              <a:ahLst/>
              <a:cxnLst/>
              <a:rect l="l" t="t" r="r" b="b"/>
              <a:pathLst>
                <a:path w="1751964" h="365760">
                  <a:moveTo>
                    <a:pt x="1751850" y="365749"/>
                  </a:moveTo>
                  <a:lnTo>
                    <a:pt x="0" y="365749"/>
                  </a:lnTo>
                  <a:lnTo>
                    <a:pt x="0" y="0"/>
                  </a:lnTo>
                  <a:lnTo>
                    <a:pt x="1751850" y="0"/>
                  </a:lnTo>
                  <a:lnTo>
                    <a:pt x="1751850" y="365749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61118" y="2385191"/>
              <a:ext cx="1761489" cy="969644"/>
            </a:xfrm>
            <a:custGeom>
              <a:avLst/>
              <a:gdLst/>
              <a:ahLst/>
              <a:cxnLst/>
              <a:rect l="l" t="t" r="r" b="b"/>
              <a:pathLst>
                <a:path w="1761489" h="969645">
                  <a:moveTo>
                    <a:pt x="4749" y="0"/>
                  </a:moveTo>
                  <a:lnTo>
                    <a:pt x="4749" y="969599"/>
                  </a:lnTo>
                </a:path>
                <a:path w="1761489" h="969645">
                  <a:moveTo>
                    <a:pt x="1756600" y="0"/>
                  </a:moveTo>
                  <a:lnTo>
                    <a:pt x="1756600" y="969599"/>
                  </a:lnTo>
                </a:path>
                <a:path w="1761489" h="969645">
                  <a:moveTo>
                    <a:pt x="0" y="4749"/>
                  </a:moveTo>
                  <a:lnTo>
                    <a:pt x="1761350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61119" y="2605841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50" y="0"/>
                  </a:lnTo>
                  <a:lnTo>
                    <a:pt x="1761350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470631" y="2410769"/>
            <a:ext cx="17183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Учителя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-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предметники</a:t>
            </a:r>
            <a:endParaRPr sz="900">
              <a:latin typeface="Microsoft Sans Serif"/>
              <a:cs typeface="Microsoft Sans Serif"/>
            </a:endParaRPr>
          </a:p>
          <a:p>
            <a:pPr marL="209550" marR="178435" indent="-635" algn="ctr">
              <a:lnSpc>
                <a:spcPct val="100000"/>
              </a:lnSpc>
              <a:spcBef>
                <a:spcPts val="720"/>
              </a:spcBef>
            </a:pPr>
            <a:r>
              <a:rPr sz="900" b="1" spc="-10" dirty="0">
                <a:latin typeface="Arial"/>
                <a:cs typeface="Arial"/>
              </a:rPr>
              <a:t>Проводят </a:t>
            </a:r>
            <a:r>
              <a:rPr sz="900" b="1" spc="-5" dirty="0">
                <a:latin typeface="Arial"/>
                <a:cs typeface="Arial"/>
              </a:rPr>
              <a:t>анализ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диагностических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работ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65869" y="2977607"/>
            <a:ext cx="1727835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36550" marR="305435" indent="89535">
              <a:lnSpc>
                <a:spcPct val="100000"/>
              </a:lnSpc>
              <a:spcBef>
                <a:spcPts val="31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150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200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547141" y="2426391"/>
            <a:ext cx="1771014" cy="1116330"/>
            <a:chOff x="4547141" y="2426391"/>
            <a:chExt cx="1771014" cy="1116330"/>
          </a:xfrm>
        </p:grpSpPr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56653" y="2435903"/>
              <a:ext cx="1751849" cy="109727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556653" y="2435903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4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56653" y="2664503"/>
              <a:ext cx="1751964" cy="502920"/>
            </a:xfrm>
            <a:custGeom>
              <a:avLst/>
              <a:gdLst/>
              <a:ahLst/>
              <a:cxnLst/>
              <a:rect l="l" t="t" r="r" b="b"/>
              <a:pathLst>
                <a:path w="1751964" h="502919">
                  <a:moveTo>
                    <a:pt x="1751849" y="502924"/>
                  </a:moveTo>
                  <a:lnTo>
                    <a:pt x="0" y="502924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502924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51903" y="2431153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89" h="1106804">
                  <a:moveTo>
                    <a:pt x="4749" y="0"/>
                  </a:moveTo>
                  <a:lnTo>
                    <a:pt x="4749" y="1106774"/>
                  </a:lnTo>
                </a:path>
                <a:path w="1761489" h="1106804">
                  <a:moveTo>
                    <a:pt x="1756599" y="0"/>
                  </a:moveTo>
                  <a:lnTo>
                    <a:pt x="1756599" y="1106774"/>
                  </a:lnTo>
                </a:path>
                <a:path w="1761489" h="1106804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51904" y="2651804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89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809004" y="2456732"/>
            <a:ext cx="1246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Учителя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-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предметники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673189" y="2685332"/>
            <a:ext cx="1517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Заполняют форму общего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доступа </a:t>
            </a:r>
            <a:r>
              <a:rPr sz="900" b="1" dirty="0">
                <a:latin typeface="Arial"/>
                <a:cs typeface="Arial"/>
              </a:rPr>
              <a:t>с </a:t>
            </a:r>
            <a:r>
              <a:rPr sz="900" b="1" spc="-15" dirty="0">
                <a:latin typeface="Arial"/>
                <a:cs typeface="Arial"/>
              </a:rPr>
              <a:t>результатами 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556654" y="3178211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00050" marR="393700" indent="26034">
              <a:lnSpc>
                <a:spcPct val="100000"/>
              </a:lnSpc>
              <a:spcBef>
                <a:spcPts val="180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30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601055" y="2447956"/>
            <a:ext cx="1771014" cy="1116330"/>
            <a:chOff x="6601055" y="2447956"/>
            <a:chExt cx="1771014" cy="1116330"/>
          </a:xfrm>
        </p:grpSpPr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0567" y="2457469"/>
              <a:ext cx="1751849" cy="109727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610567" y="2457469"/>
              <a:ext cx="1751964" cy="228600"/>
            </a:xfrm>
            <a:custGeom>
              <a:avLst/>
              <a:gdLst/>
              <a:ahLst/>
              <a:cxnLst/>
              <a:rect l="l" t="t" r="r" b="b"/>
              <a:pathLst>
                <a:path w="1751965" h="228600">
                  <a:moveTo>
                    <a:pt x="1751849" y="2285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22859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10567" y="2686069"/>
              <a:ext cx="1751964" cy="502920"/>
            </a:xfrm>
            <a:custGeom>
              <a:avLst/>
              <a:gdLst/>
              <a:ahLst/>
              <a:cxnLst/>
              <a:rect l="l" t="t" r="r" b="b"/>
              <a:pathLst>
                <a:path w="1751965" h="502919">
                  <a:moveTo>
                    <a:pt x="1751849" y="502924"/>
                  </a:moveTo>
                  <a:lnTo>
                    <a:pt x="0" y="502924"/>
                  </a:lnTo>
                  <a:lnTo>
                    <a:pt x="0" y="0"/>
                  </a:lnTo>
                  <a:lnTo>
                    <a:pt x="1751849" y="0"/>
                  </a:lnTo>
                  <a:lnTo>
                    <a:pt x="1751849" y="502924"/>
                  </a:lnTo>
                  <a:close/>
                </a:path>
              </a:pathLst>
            </a:custGeom>
            <a:solidFill>
              <a:srgbClr val="4F81B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05817" y="2452719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90" h="1106804">
                  <a:moveTo>
                    <a:pt x="4749" y="0"/>
                  </a:moveTo>
                  <a:lnTo>
                    <a:pt x="4749" y="1106775"/>
                  </a:lnTo>
                </a:path>
                <a:path w="1761490" h="1106804">
                  <a:moveTo>
                    <a:pt x="1756599" y="0"/>
                  </a:moveTo>
                  <a:lnTo>
                    <a:pt x="1756599" y="1106775"/>
                  </a:lnTo>
                </a:path>
                <a:path w="1761490" h="1106804">
                  <a:moveTo>
                    <a:pt x="0" y="4749"/>
                  </a:moveTo>
                  <a:lnTo>
                    <a:pt x="1761349" y="4749"/>
                  </a:lnTo>
                </a:path>
              </a:pathLst>
            </a:custGeom>
            <a:ln w="9524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05817" y="2673369"/>
              <a:ext cx="1761489" cy="25400"/>
            </a:xfrm>
            <a:custGeom>
              <a:avLst/>
              <a:gdLst/>
              <a:ahLst/>
              <a:cxnLst/>
              <a:rect l="l" t="t" r="r" b="b"/>
              <a:pathLst>
                <a:path w="1761490" h="25400">
                  <a:moveTo>
                    <a:pt x="0" y="0"/>
                  </a:moveTo>
                  <a:lnTo>
                    <a:pt x="1761349" y="0"/>
                  </a:lnTo>
                  <a:lnTo>
                    <a:pt x="1761349" y="25399"/>
                  </a:lnTo>
                  <a:lnTo>
                    <a:pt x="0" y="2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615330" y="2478296"/>
            <a:ext cx="174243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Microsoft Sans Serif"/>
                <a:cs typeface="Microsoft Sans Serif"/>
              </a:rPr>
              <a:t>Директор</a:t>
            </a:r>
            <a:endParaRPr sz="900">
              <a:latin typeface="Microsoft Sans Serif"/>
              <a:cs typeface="Microsoft Sans Serif"/>
            </a:endParaRPr>
          </a:p>
          <a:p>
            <a:pPr marL="99060" marR="92710" algn="ctr">
              <a:lnSpc>
                <a:spcPct val="100000"/>
              </a:lnSpc>
              <a:spcBef>
                <a:spcPts val="720"/>
              </a:spcBef>
            </a:pPr>
            <a:r>
              <a:rPr sz="900" b="1" spc="-10" dirty="0">
                <a:latin typeface="Arial"/>
                <a:cs typeface="Arial"/>
              </a:rPr>
              <a:t>Анализирует уровень 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готовности обучающихся </a:t>
            </a:r>
            <a:r>
              <a:rPr sz="900" b="1" dirty="0">
                <a:latin typeface="Arial"/>
                <a:cs typeface="Arial"/>
              </a:rPr>
              <a:t>к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ГИА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610567" y="3178211"/>
            <a:ext cx="1751964" cy="365760"/>
          </a:xfrm>
          <a:prstGeom prst="rect">
            <a:avLst/>
          </a:prstGeom>
          <a:ln w="9524">
            <a:solidFill>
              <a:srgbClr val="4A7DB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00050" marR="393700" indent="26034">
              <a:lnSpc>
                <a:spcPct val="100000"/>
              </a:lnSpc>
              <a:spcBef>
                <a:spcPts val="34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Параметры </a:t>
            </a:r>
            <a:r>
              <a:rPr sz="900" spc="-15" dirty="0">
                <a:latin typeface="Microsoft Sans Serif"/>
                <a:cs typeface="Microsoft Sans Serif"/>
              </a:rPr>
              <a:t>шага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15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235" dirty="0">
                <a:latin typeface="Microsoft Sans Serif"/>
                <a:cs typeface="Microsoft Sans Serif"/>
              </a:rPr>
              <a:t>– </a:t>
            </a:r>
            <a:r>
              <a:rPr sz="900" spc="-5" dirty="0">
                <a:latin typeface="Microsoft Sans Serif"/>
                <a:cs typeface="Microsoft Sans Serif"/>
              </a:rPr>
              <a:t>20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15" dirty="0">
                <a:latin typeface="Microsoft Sans Serif"/>
                <a:cs typeface="Microsoft Sans Serif"/>
              </a:rPr>
              <a:t>мин.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579582" y="2013381"/>
            <a:ext cx="671830" cy="530225"/>
            <a:chOff x="5579582" y="2013381"/>
            <a:chExt cx="671830" cy="530225"/>
          </a:xfrm>
        </p:grpSpPr>
        <p:sp>
          <p:nvSpPr>
            <p:cNvPr id="89" name="object 89"/>
            <p:cNvSpPr/>
            <p:nvPr/>
          </p:nvSpPr>
          <p:spPr>
            <a:xfrm>
              <a:off x="5592282" y="202608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lnTo>
                    <a:pt x="434390" y="0"/>
                  </a:lnTo>
                  <a:lnTo>
                    <a:pt x="423412" y="124453"/>
                  </a:lnTo>
                  <a:lnTo>
                    <a:pt x="549793" y="104166"/>
                  </a:lnTo>
                  <a:lnTo>
                    <a:pt x="499600" y="170962"/>
                  </a:lnTo>
                  <a:lnTo>
                    <a:pt x="631065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92282" y="2026081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29" h="504825">
                  <a:moveTo>
                    <a:pt x="323056" y="135554"/>
                  </a:moveTo>
                  <a:lnTo>
                    <a:pt x="434390" y="0"/>
                  </a:lnTo>
                  <a:lnTo>
                    <a:pt x="423412" y="124453"/>
                  </a:lnTo>
                  <a:lnTo>
                    <a:pt x="549793" y="104166"/>
                  </a:lnTo>
                  <a:lnTo>
                    <a:pt x="499600" y="170962"/>
                  </a:lnTo>
                  <a:lnTo>
                    <a:pt x="631065" y="190173"/>
                  </a:lnTo>
                  <a:lnTo>
                    <a:pt x="526671" y="244816"/>
                  </a:lnTo>
                  <a:lnTo>
                    <a:pt x="646112" y="310607"/>
                  </a:lnTo>
                  <a:lnTo>
                    <a:pt x="503638" y="302474"/>
                  </a:lnTo>
                  <a:lnTo>
                    <a:pt x="542764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4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1" y="147707"/>
                  </a:lnTo>
                  <a:lnTo>
                    <a:pt x="249830" y="53637"/>
                  </a:lnTo>
                  <a:lnTo>
                    <a:pt x="323056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872864" y="2195126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394108" y="1939943"/>
            <a:ext cx="671830" cy="530225"/>
            <a:chOff x="1394108" y="1939943"/>
            <a:chExt cx="671830" cy="530225"/>
          </a:xfrm>
        </p:grpSpPr>
        <p:sp>
          <p:nvSpPr>
            <p:cNvPr id="93" name="object 93"/>
            <p:cNvSpPr/>
            <p:nvPr/>
          </p:nvSpPr>
          <p:spPr>
            <a:xfrm>
              <a:off x="1406808" y="1952643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253808" y="504824"/>
                  </a:move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8"/>
                  </a:lnTo>
                  <a:lnTo>
                    <a:pt x="249829" y="53637"/>
                  </a:lnTo>
                  <a:lnTo>
                    <a:pt x="323055" y="135554"/>
                  </a:lnTo>
                  <a:lnTo>
                    <a:pt x="434390" y="0"/>
                  </a:lnTo>
                  <a:lnTo>
                    <a:pt x="423412" y="124453"/>
                  </a:lnTo>
                  <a:lnTo>
                    <a:pt x="549793" y="104166"/>
                  </a:lnTo>
                  <a:lnTo>
                    <a:pt x="499600" y="170962"/>
                  </a:lnTo>
                  <a:lnTo>
                    <a:pt x="631065" y="190174"/>
                  </a:lnTo>
                  <a:lnTo>
                    <a:pt x="526671" y="244816"/>
                  </a:lnTo>
                  <a:lnTo>
                    <a:pt x="646111" y="310607"/>
                  </a:lnTo>
                  <a:lnTo>
                    <a:pt x="503638" y="302474"/>
                  </a:lnTo>
                  <a:lnTo>
                    <a:pt x="542763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06808" y="1952643"/>
              <a:ext cx="646430" cy="504825"/>
            </a:xfrm>
            <a:custGeom>
              <a:avLst/>
              <a:gdLst/>
              <a:ahLst/>
              <a:cxnLst/>
              <a:rect l="l" t="t" r="r" b="b"/>
              <a:pathLst>
                <a:path w="646430" h="504825">
                  <a:moveTo>
                    <a:pt x="323055" y="135554"/>
                  </a:moveTo>
                  <a:lnTo>
                    <a:pt x="434390" y="0"/>
                  </a:lnTo>
                  <a:lnTo>
                    <a:pt x="423412" y="124453"/>
                  </a:lnTo>
                  <a:lnTo>
                    <a:pt x="549793" y="104166"/>
                  </a:lnTo>
                  <a:lnTo>
                    <a:pt x="499600" y="170962"/>
                  </a:lnTo>
                  <a:lnTo>
                    <a:pt x="631065" y="190174"/>
                  </a:lnTo>
                  <a:lnTo>
                    <a:pt x="526671" y="244816"/>
                  </a:lnTo>
                  <a:lnTo>
                    <a:pt x="646111" y="310607"/>
                  </a:lnTo>
                  <a:lnTo>
                    <a:pt x="503638" y="302474"/>
                  </a:lnTo>
                  <a:lnTo>
                    <a:pt x="542763" y="422907"/>
                  </a:lnTo>
                  <a:lnTo>
                    <a:pt x="419374" y="337882"/>
                  </a:lnTo>
                  <a:lnTo>
                    <a:pt x="396252" y="461283"/>
                  </a:lnTo>
                  <a:lnTo>
                    <a:pt x="315039" y="349053"/>
                  </a:lnTo>
                  <a:lnTo>
                    <a:pt x="253808" y="504824"/>
                  </a:lnTo>
                  <a:lnTo>
                    <a:pt x="230775" y="365226"/>
                  </a:lnTo>
                  <a:lnTo>
                    <a:pt x="142443" y="411736"/>
                  </a:lnTo>
                  <a:lnTo>
                    <a:pt x="169514" y="325728"/>
                  </a:lnTo>
                  <a:lnTo>
                    <a:pt x="4038" y="340920"/>
                  </a:lnTo>
                  <a:lnTo>
                    <a:pt x="111334" y="275199"/>
                  </a:lnTo>
                  <a:lnTo>
                    <a:pt x="0" y="201345"/>
                  </a:lnTo>
                  <a:lnTo>
                    <a:pt x="138405" y="178020"/>
                  </a:lnTo>
                  <a:lnTo>
                    <a:pt x="11067" y="53637"/>
                  </a:lnTo>
                  <a:lnTo>
                    <a:pt x="218720" y="147708"/>
                  </a:lnTo>
                  <a:lnTo>
                    <a:pt x="249829" y="53637"/>
                  </a:lnTo>
                  <a:lnTo>
                    <a:pt x="323055" y="135554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687388" y="2121687"/>
            <a:ext cx="77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82109" y="4818736"/>
            <a:ext cx="3124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Сократить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время:</a:t>
            </a:r>
            <a:endParaRPr sz="1800">
              <a:latin typeface="Arial"/>
              <a:cs typeface="Arial"/>
            </a:endParaRPr>
          </a:p>
          <a:p>
            <a:pPr marL="272415" marR="121920" indent="-272415">
              <a:lnSpc>
                <a:spcPct val="100000"/>
              </a:lnSpc>
              <a:buChar char="•"/>
              <a:tabLst>
                <a:tab pos="272415" algn="l"/>
              </a:tabLst>
            </a:pPr>
            <a:r>
              <a:rPr sz="1800" i="1" spc="-5" dirty="0">
                <a:latin typeface="Arial"/>
                <a:cs typeface="Arial"/>
              </a:rPr>
              <a:t>на </a:t>
            </a:r>
            <a:r>
              <a:rPr sz="1800" i="1" spc="-25" dirty="0">
                <a:latin typeface="Arial"/>
                <a:cs typeface="Arial"/>
              </a:rPr>
              <a:t>передачу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обработку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информации;</a:t>
            </a:r>
            <a:endParaRPr sz="18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buChar char="•"/>
              <a:tabLst>
                <a:tab pos="156210" algn="l"/>
              </a:tabLst>
            </a:pPr>
            <a:r>
              <a:rPr sz="1800" i="1" spc="-15" dirty="0">
                <a:latin typeface="Arial"/>
                <a:cs typeface="Arial"/>
              </a:rPr>
              <a:t>распечатывание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отчетов;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4540" marR="5080" indent="-126364">
              <a:lnSpc>
                <a:spcPct val="100000"/>
              </a:lnSpc>
              <a:spcBef>
                <a:spcPts val="100"/>
              </a:spcBef>
            </a:pPr>
            <a:r>
              <a:rPr dirty="0"/>
              <a:t>План</a:t>
            </a:r>
            <a:r>
              <a:rPr spc="-45" dirty="0"/>
              <a:t> </a:t>
            </a:r>
            <a:r>
              <a:rPr spc="-20" dirty="0"/>
              <a:t>мероприятий</a:t>
            </a:r>
            <a:r>
              <a:rPr spc="-40" dirty="0"/>
              <a:t> </a:t>
            </a:r>
            <a:r>
              <a:rPr spc="-30" dirty="0"/>
              <a:t>по </a:t>
            </a:r>
            <a:r>
              <a:rPr spc="-835" dirty="0"/>
              <a:t> </a:t>
            </a:r>
            <a:r>
              <a:rPr spc="-5" dirty="0"/>
              <a:t>устранению</a:t>
            </a:r>
            <a:r>
              <a:rPr spc="-95" dirty="0"/>
              <a:t> </a:t>
            </a:r>
            <a:r>
              <a:rPr spc="-40" dirty="0"/>
              <a:t>проблем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591455"/>
            <a:ext cx="655320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карта по оптимизации процесса мониторинга подготовки обучающихся к ГИА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4800600" cy="4897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333" y="269792"/>
            <a:ext cx="24269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Д</a:t>
            </a:r>
            <a:r>
              <a:rPr spc="-15" dirty="0"/>
              <a:t>остигнутые  </a:t>
            </a:r>
            <a:r>
              <a:rPr spc="-65" dirty="0"/>
              <a:t>результаты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4156597"/>
            <a:ext cx="4896544" cy="240368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594"/>
              </p:ext>
            </p:extLst>
          </p:nvPr>
        </p:nvGraphicFramePr>
        <p:xfrm>
          <a:off x="640308" y="1241742"/>
          <a:ext cx="7884158" cy="2873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574">
                <a:tc>
                  <a:txBody>
                    <a:bodyPr/>
                    <a:lstStyle/>
                    <a:p>
                      <a:pPr marL="767715" marR="85725" indent="-6756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цели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(ед.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изм)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Текущий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476884" marR="469265" indent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Целевой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тель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865505" marR="299720" indent="-558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Полученный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результат,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эффект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85725" marR="127635">
                        <a:lnSpc>
                          <a:spcPct val="100000"/>
                        </a:lnSpc>
                        <a:spcBef>
                          <a:spcPts val="250"/>
                        </a:spcBef>
                        <a:buSzPct val="91666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Сокращение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времени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формирования отчетов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по итогам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предметного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мониторинга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подготовки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ГИА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5725" marR="125095">
                        <a:lnSpc>
                          <a:spcPct val="100000"/>
                        </a:lnSpc>
                        <a:buSzPct val="91666"/>
                        <a:buAutoNum type="arabicPeriod"/>
                        <a:tabLst>
                          <a:tab pos="23812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Сокращение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расхода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бумаги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формировании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отчетности на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бумажном </a:t>
                      </a:r>
                      <a:r>
                        <a:rPr sz="1200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носителе.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38125" indent="-1524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23812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430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минут.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месяц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Times New Roman"/>
                        <a:buAutoNum type="arabicPeriod"/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38125" indent="-1524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23812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упаковка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месяц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22555">
                        <a:lnSpc>
                          <a:spcPct val="100000"/>
                        </a:lnSpc>
                        <a:spcBef>
                          <a:spcPts val="250"/>
                        </a:spcBef>
                        <a:buSzPct val="91666"/>
                        <a:buAutoNum type="arabicPeriod"/>
                        <a:tabLst>
                          <a:tab pos="20066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Сокращение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времени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протекания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процесса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раза;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 marR="133350">
                        <a:lnSpc>
                          <a:spcPct val="100000"/>
                        </a:lnSpc>
                        <a:buSzPct val="91666"/>
                        <a:buAutoNum type="arabicPeriod" startAt="2"/>
                        <a:tabLst>
                          <a:tab pos="23812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Сокращение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расхода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бумаги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раз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616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Соблюдение сроков сдачи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отчетов;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5725" marR="8001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Комфортное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профессиональное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взаимодействие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сотрудников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662</Words>
  <Application>Microsoft Office PowerPoint</Application>
  <PresentationFormat>Экран (4:3)</PresentationFormat>
  <Paragraphs>172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Google Sans</vt:lpstr>
      <vt:lpstr>Lucida Sans Unicode</vt:lpstr>
      <vt:lpstr>Microsoft Sans Serif</vt:lpstr>
      <vt:lpstr>Tahoma</vt:lpstr>
      <vt:lpstr>Times New Roman</vt:lpstr>
      <vt:lpstr>Office Theme</vt:lpstr>
      <vt:lpstr>Презентация PowerPoint</vt:lpstr>
      <vt:lpstr>Паспорт проекта «Опитимизация мониторинга подготовки  обучающихся к ГИА»</vt:lpstr>
      <vt:lpstr>Презентация PowerPoint</vt:lpstr>
      <vt:lpstr>Карта текущего состояния процесса</vt:lpstr>
      <vt:lpstr>Пирамида проблем</vt:lpstr>
      <vt:lpstr>Дерево проблем</vt:lpstr>
      <vt:lpstr>Карта целевого состояния процесса</vt:lpstr>
      <vt:lpstr>План мероприятий по  устранению проблем</vt:lpstr>
      <vt:lpstr>Достигнутые  результаты</vt:lpstr>
      <vt:lpstr>Результаты проекта</vt:lpstr>
      <vt:lpstr>Результаты проекта.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мониторинга подготовки к ГИА.pptx</dc:title>
  <cp:lastModifiedBy>Школа</cp:lastModifiedBy>
  <cp:revision>4</cp:revision>
  <dcterms:created xsi:type="dcterms:W3CDTF">2024-01-15T02:58:53Z</dcterms:created>
  <dcterms:modified xsi:type="dcterms:W3CDTF">2024-01-15T03:29:09Z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